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8" r:id="rId2"/>
    <p:sldId id="257" r:id="rId3"/>
    <p:sldId id="264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99" r:id="rId25"/>
    <p:sldId id="300" r:id="rId26"/>
    <p:sldId id="301" r:id="rId27"/>
  </p:sldIdLst>
  <p:sldSz cx="3600450" cy="719931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0" userDrawn="1">
          <p15:clr>
            <a:srgbClr val="A4A3A4"/>
          </p15:clr>
        </p15:guide>
        <p15:guide id="2" pos="11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595A"/>
    <a:srgbClr val="3A6BAF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54"/>
    <p:restoredTop sz="94624"/>
  </p:normalViewPr>
  <p:slideViewPr>
    <p:cSldViewPr snapToGrid="0" snapToObjects="1" showGuides="1">
      <p:cViewPr varScale="1">
        <p:scale>
          <a:sx n="97" d="100"/>
          <a:sy n="97" d="100"/>
        </p:scale>
        <p:origin x="3072" y="200"/>
      </p:cViewPr>
      <p:guideLst>
        <p:guide orient="horz" pos="2290"/>
        <p:guide pos="113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2C737-115B-0F44-87C9-A0D284FE6EA7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657475" y="1143000"/>
            <a:ext cx="1543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6CD304-E8DD-5B49-BB58-D73F11FE72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3209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85728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510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1034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745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5377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7924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20376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3410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2671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6308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6CD304-E8DD-5B49-BB58-D73F11FE7292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615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1178222"/>
            <a:ext cx="3060383" cy="2506427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3781306"/>
            <a:ext cx="2700338" cy="1738167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872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7473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383297"/>
            <a:ext cx="776347" cy="610108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383297"/>
            <a:ext cx="2284035" cy="610108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000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8285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1794831"/>
            <a:ext cx="3105388" cy="2994714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4817876"/>
            <a:ext cx="3105388" cy="1574849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/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9907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1916484"/>
            <a:ext cx="1530191" cy="456789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1916484"/>
            <a:ext cx="1530191" cy="456789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0959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383299"/>
            <a:ext cx="3105388" cy="139153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1764832"/>
            <a:ext cx="1523159" cy="86491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2629749"/>
            <a:ext cx="1523159" cy="3867965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1764832"/>
            <a:ext cx="1530660" cy="864917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2629749"/>
            <a:ext cx="1530660" cy="3867965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6619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3915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543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79954"/>
            <a:ext cx="1161239" cy="1679840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1036570"/>
            <a:ext cx="1822728" cy="5116178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2159794"/>
            <a:ext cx="1161239" cy="4001285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5684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479954"/>
            <a:ext cx="1161239" cy="1679840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1036570"/>
            <a:ext cx="1822728" cy="5116178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2159794"/>
            <a:ext cx="1161239" cy="4001285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4422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383299"/>
            <a:ext cx="3105388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1916484"/>
            <a:ext cx="3105388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6672698"/>
            <a:ext cx="810101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CD623-6B5A-5D4C-9C28-15BF45A646D6}" type="datetimeFigureOut">
              <a:rPr kumimoji="1" lang="zh-CN" altLang="en-US" smtClean="0"/>
              <a:t>2018/8/31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6672698"/>
            <a:ext cx="121515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6672698"/>
            <a:ext cx="810101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8643F-C132-7C49-9B53-F8B0AE39065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2869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5956AC6-653D-6F45-A157-1CE60AA09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3600450" cy="719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270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00450" cy="719931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ACB5EEF-9AF2-5B40-BD43-7D58EDA99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59" y="1154281"/>
            <a:ext cx="407107" cy="381663"/>
          </a:xfrm>
          <a:prstGeom prst="rect">
            <a:avLst/>
          </a:prstGeom>
        </p:spPr>
      </p:pic>
      <p:sp>
        <p:nvSpPr>
          <p:cNvPr id="17" name="圆角矩形标注 16">
            <a:extLst>
              <a:ext uri="{FF2B5EF4-FFF2-40B4-BE49-F238E27FC236}">
                <a16:creationId xmlns:a16="http://schemas.microsoft.com/office/drawing/2014/main" id="{1250AB3E-426E-9641-A7C8-49DDC906613F}"/>
              </a:ext>
            </a:extLst>
          </p:cNvPr>
          <p:cNvSpPr/>
          <p:nvPr/>
        </p:nvSpPr>
        <p:spPr>
          <a:xfrm>
            <a:off x="689206" y="1154281"/>
            <a:ext cx="2539484" cy="908125"/>
          </a:xfrm>
          <a:prstGeom prst="wedgeRoundRectCallout">
            <a:avLst>
              <a:gd name="adj1" fmla="val -55340"/>
              <a:gd name="adj2" fmla="val -1882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4B01440-4425-994A-AF64-0D49E6D464A3}"/>
              </a:ext>
            </a:extLst>
          </p:cNvPr>
          <p:cNvSpPr txBox="1"/>
          <p:nvPr/>
        </p:nvSpPr>
        <p:spPr>
          <a:xfrm>
            <a:off x="1287613" y="1243947"/>
            <a:ext cx="201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美吉姆长成金字塔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8779ABC3-19EF-8B4C-9058-5589D3FA1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200" y="1288042"/>
            <a:ext cx="516668" cy="49580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8DB7BCC0-F054-0847-BFB9-64F27ACE8C0C}"/>
              </a:ext>
            </a:extLst>
          </p:cNvPr>
          <p:cNvSpPr txBox="1"/>
          <p:nvPr/>
        </p:nvSpPr>
        <p:spPr>
          <a:xfrm>
            <a:off x="1304446" y="1507628"/>
            <a:ext cx="18361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快来看看宝宝成长过程的必备技能吧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49CC3A7-0C03-1740-BE88-E741FB218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90" y="2466992"/>
            <a:ext cx="407107" cy="381663"/>
          </a:xfrm>
          <a:prstGeom prst="rect">
            <a:avLst/>
          </a:prstGeom>
        </p:spPr>
      </p:pic>
      <p:sp>
        <p:nvSpPr>
          <p:cNvPr id="14" name="圆角矩形标注 13">
            <a:extLst>
              <a:ext uri="{FF2B5EF4-FFF2-40B4-BE49-F238E27FC236}">
                <a16:creationId xmlns:a16="http://schemas.microsoft.com/office/drawing/2014/main" id="{006ED8ED-5CD9-3249-BC4B-D8105E93A45B}"/>
              </a:ext>
            </a:extLst>
          </p:cNvPr>
          <p:cNvSpPr/>
          <p:nvPr/>
        </p:nvSpPr>
        <p:spPr>
          <a:xfrm>
            <a:off x="689206" y="2466991"/>
            <a:ext cx="2198463" cy="933243"/>
          </a:xfrm>
          <a:prstGeom prst="wedgeRoundRectCallout">
            <a:avLst>
              <a:gd name="adj1" fmla="val -56323"/>
              <a:gd name="adj2" fmla="val -1805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了解了宝宝现阶段的成长技能，难道您就不好奇美吉姆是通过什么课程实现这些技能的吗？</a:t>
            </a:r>
          </a:p>
        </p:txBody>
      </p:sp>
      <p:sp>
        <p:nvSpPr>
          <p:cNvPr id="22" name="圆角矩形标注 21">
            <a:extLst>
              <a:ext uri="{FF2B5EF4-FFF2-40B4-BE49-F238E27FC236}">
                <a16:creationId xmlns:a16="http://schemas.microsoft.com/office/drawing/2014/main" id="{CFD4FD0F-80CD-5A42-97F5-24C2F581B0DB}"/>
              </a:ext>
            </a:extLst>
          </p:cNvPr>
          <p:cNvSpPr/>
          <p:nvPr/>
        </p:nvSpPr>
        <p:spPr>
          <a:xfrm>
            <a:off x="1873250" y="3670328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了解课程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62847E2-6C18-BC45-910C-77D0F85A1A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114" y="3597731"/>
            <a:ext cx="498336" cy="437002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150AD0A2-37F2-9E47-AA4F-419C1D1B1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62" y="4176797"/>
            <a:ext cx="407107" cy="381663"/>
          </a:xfrm>
          <a:prstGeom prst="rect">
            <a:avLst/>
          </a:prstGeom>
        </p:spPr>
      </p:pic>
      <p:sp>
        <p:nvSpPr>
          <p:cNvPr id="30" name="圆角矩形标注 29">
            <a:extLst>
              <a:ext uri="{FF2B5EF4-FFF2-40B4-BE49-F238E27FC236}">
                <a16:creationId xmlns:a16="http://schemas.microsoft.com/office/drawing/2014/main" id="{06452C89-E1C5-4E44-B17F-AFEC108DF21F}"/>
              </a:ext>
            </a:extLst>
          </p:cNvPr>
          <p:cNvSpPr/>
          <p:nvPr/>
        </p:nvSpPr>
        <p:spPr>
          <a:xfrm>
            <a:off x="617909" y="4176797"/>
            <a:ext cx="2539484" cy="908125"/>
          </a:xfrm>
          <a:prstGeom prst="wedgeRoundRectCallout">
            <a:avLst>
              <a:gd name="adj1" fmla="val -55340"/>
              <a:gd name="adj2" fmla="val -1882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6737734-1DD8-E34D-ACE4-E1DD0A7A519C}"/>
              </a:ext>
            </a:extLst>
          </p:cNvPr>
          <p:cNvSpPr txBox="1"/>
          <p:nvPr/>
        </p:nvSpPr>
        <p:spPr>
          <a:xfrm>
            <a:off x="1216316" y="4266463"/>
            <a:ext cx="201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美吉姆三大课程介绍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06FC2D9-BE52-3349-98B4-A0C95F401D28}"/>
              </a:ext>
            </a:extLst>
          </p:cNvPr>
          <p:cNvSpPr txBox="1"/>
          <p:nvPr/>
        </p:nvSpPr>
        <p:spPr>
          <a:xfrm>
            <a:off x="1233149" y="4530144"/>
            <a:ext cx="18361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欢动课、艺术课、音乐课课程介绍</a:t>
            </a: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990F24AD-3173-FF46-BE3F-D84C8CFDD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39" y="4440027"/>
            <a:ext cx="407107" cy="38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13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00450" cy="7199313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DCE3F147-AB42-0C4A-BE6A-2E04E9BDF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3600450" cy="615422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7B206AA-BE69-014D-8B19-9C1A405D89E2}"/>
              </a:ext>
            </a:extLst>
          </p:cNvPr>
          <p:cNvSpPr txBox="1"/>
          <p:nvPr/>
        </p:nvSpPr>
        <p:spPr>
          <a:xfrm>
            <a:off x="0" y="6154221"/>
            <a:ext cx="3600450" cy="1633591"/>
          </a:xfrm>
          <a:prstGeom prst="rect">
            <a:avLst/>
          </a:prstGeom>
          <a:solidFill>
            <a:srgbClr val="3A6BAF"/>
          </a:solidFill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FA4BA5-EC6F-454F-9014-36E6A6BF266C}"/>
              </a:ext>
            </a:extLst>
          </p:cNvPr>
          <p:cNvSpPr txBox="1"/>
          <p:nvPr/>
        </p:nvSpPr>
        <p:spPr>
          <a:xfrm>
            <a:off x="245953" y="6602869"/>
            <a:ext cx="3108543" cy="890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更多课程信息，您可咨询我们的课程顾问</a:t>
            </a:r>
            <a:endParaRPr kumimoji="1" lang="en-US" altLang="zh-CN" sz="1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或者拨打</a:t>
            </a:r>
            <a:r>
              <a:rPr kumimoji="1" lang="en-US" altLang="zh-CN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0535-6661880/303880</a:t>
            </a:r>
          </a:p>
          <a:p>
            <a:pPr>
              <a:lnSpc>
                <a:spcPct val="150000"/>
              </a:lnSpc>
            </a:pPr>
            <a:r>
              <a:rPr kumimoji="1" lang="zh-CN" altLang="en-US" sz="1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讲座现场后方的咨询区，也随时欢迎您哦！</a:t>
            </a:r>
            <a:endParaRPr kumimoji="1" lang="en-US" altLang="zh-CN" sz="1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乘 20">
            <a:extLst>
              <a:ext uri="{FF2B5EF4-FFF2-40B4-BE49-F238E27FC236}">
                <a16:creationId xmlns:a16="http://schemas.microsoft.com/office/drawing/2014/main" id="{0DF950CA-DEB6-264F-B94F-A282001C4EBB}"/>
              </a:ext>
            </a:extLst>
          </p:cNvPr>
          <p:cNvSpPr/>
          <p:nvPr/>
        </p:nvSpPr>
        <p:spPr>
          <a:xfrm>
            <a:off x="2943601" y="127948"/>
            <a:ext cx="539338" cy="52959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3247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00450" cy="719931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AACB5EEF-9AF2-5B40-BD43-7D58EDA99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59" y="1154281"/>
            <a:ext cx="407107" cy="381663"/>
          </a:xfrm>
          <a:prstGeom prst="rect">
            <a:avLst/>
          </a:prstGeom>
        </p:spPr>
      </p:pic>
      <p:sp>
        <p:nvSpPr>
          <p:cNvPr id="17" name="圆角矩形标注 16">
            <a:extLst>
              <a:ext uri="{FF2B5EF4-FFF2-40B4-BE49-F238E27FC236}">
                <a16:creationId xmlns:a16="http://schemas.microsoft.com/office/drawing/2014/main" id="{1250AB3E-426E-9641-A7C8-49DDC906613F}"/>
              </a:ext>
            </a:extLst>
          </p:cNvPr>
          <p:cNvSpPr/>
          <p:nvPr/>
        </p:nvSpPr>
        <p:spPr>
          <a:xfrm>
            <a:off x="689206" y="1154281"/>
            <a:ext cx="2539484" cy="908125"/>
          </a:xfrm>
          <a:prstGeom prst="wedgeRoundRectCallout">
            <a:avLst>
              <a:gd name="adj1" fmla="val -55340"/>
              <a:gd name="adj2" fmla="val -1882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4B01440-4425-994A-AF64-0D49E6D464A3}"/>
              </a:ext>
            </a:extLst>
          </p:cNvPr>
          <p:cNvSpPr txBox="1"/>
          <p:nvPr/>
        </p:nvSpPr>
        <p:spPr>
          <a:xfrm>
            <a:off x="1287613" y="1243947"/>
            <a:ext cx="201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美吉姆长成金字塔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8779ABC3-19EF-8B4C-9058-5589D3FA1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200" y="1288042"/>
            <a:ext cx="516668" cy="49580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8DB7BCC0-F054-0847-BFB9-64F27ACE8C0C}"/>
              </a:ext>
            </a:extLst>
          </p:cNvPr>
          <p:cNvSpPr txBox="1"/>
          <p:nvPr/>
        </p:nvSpPr>
        <p:spPr>
          <a:xfrm>
            <a:off x="1304446" y="1507628"/>
            <a:ext cx="18361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快来看看宝宝成长过程的必备技能吧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49CC3A7-0C03-1740-BE88-E741FB218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90" y="2466992"/>
            <a:ext cx="407107" cy="381663"/>
          </a:xfrm>
          <a:prstGeom prst="rect">
            <a:avLst/>
          </a:prstGeom>
        </p:spPr>
      </p:pic>
      <p:sp>
        <p:nvSpPr>
          <p:cNvPr id="14" name="圆角矩形标注 13">
            <a:extLst>
              <a:ext uri="{FF2B5EF4-FFF2-40B4-BE49-F238E27FC236}">
                <a16:creationId xmlns:a16="http://schemas.microsoft.com/office/drawing/2014/main" id="{006ED8ED-5CD9-3249-BC4B-D8105E93A45B}"/>
              </a:ext>
            </a:extLst>
          </p:cNvPr>
          <p:cNvSpPr/>
          <p:nvPr/>
        </p:nvSpPr>
        <p:spPr>
          <a:xfrm>
            <a:off x="689206" y="2466991"/>
            <a:ext cx="2198463" cy="933243"/>
          </a:xfrm>
          <a:prstGeom prst="wedgeRoundRectCallout">
            <a:avLst>
              <a:gd name="adj1" fmla="val -56323"/>
              <a:gd name="adj2" fmla="val -1805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了解了宝宝现阶段的成长技能，难道您就不好奇美吉姆是通过什么课程实现这些技能的吗？</a:t>
            </a:r>
          </a:p>
        </p:txBody>
      </p:sp>
      <p:sp>
        <p:nvSpPr>
          <p:cNvPr id="22" name="圆角矩形标注 21">
            <a:extLst>
              <a:ext uri="{FF2B5EF4-FFF2-40B4-BE49-F238E27FC236}">
                <a16:creationId xmlns:a16="http://schemas.microsoft.com/office/drawing/2014/main" id="{CFD4FD0F-80CD-5A42-97F5-24C2F581B0DB}"/>
              </a:ext>
            </a:extLst>
          </p:cNvPr>
          <p:cNvSpPr/>
          <p:nvPr/>
        </p:nvSpPr>
        <p:spPr>
          <a:xfrm>
            <a:off x="1873250" y="3670328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了解课程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62847E2-6C18-BC45-910C-77D0F85A1A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2114" y="3597731"/>
            <a:ext cx="498336" cy="437002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150AD0A2-37F2-9E47-AA4F-419C1D1B1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62" y="4176797"/>
            <a:ext cx="407107" cy="381663"/>
          </a:xfrm>
          <a:prstGeom prst="rect">
            <a:avLst/>
          </a:prstGeom>
        </p:spPr>
      </p:pic>
      <p:sp>
        <p:nvSpPr>
          <p:cNvPr id="30" name="圆角矩形标注 29">
            <a:extLst>
              <a:ext uri="{FF2B5EF4-FFF2-40B4-BE49-F238E27FC236}">
                <a16:creationId xmlns:a16="http://schemas.microsoft.com/office/drawing/2014/main" id="{06452C89-E1C5-4E44-B17F-AFEC108DF21F}"/>
              </a:ext>
            </a:extLst>
          </p:cNvPr>
          <p:cNvSpPr/>
          <p:nvPr/>
        </p:nvSpPr>
        <p:spPr>
          <a:xfrm>
            <a:off x="617909" y="4176797"/>
            <a:ext cx="2539484" cy="908125"/>
          </a:xfrm>
          <a:prstGeom prst="wedgeRoundRectCallout">
            <a:avLst>
              <a:gd name="adj1" fmla="val -55340"/>
              <a:gd name="adj2" fmla="val -1882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6737734-1DD8-E34D-ACE4-E1DD0A7A519C}"/>
              </a:ext>
            </a:extLst>
          </p:cNvPr>
          <p:cNvSpPr txBox="1"/>
          <p:nvPr/>
        </p:nvSpPr>
        <p:spPr>
          <a:xfrm>
            <a:off x="1216316" y="4266463"/>
            <a:ext cx="201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美吉姆三大课程介绍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06FC2D9-BE52-3349-98B4-A0C95F401D28}"/>
              </a:ext>
            </a:extLst>
          </p:cNvPr>
          <p:cNvSpPr txBox="1"/>
          <p:nvPr/>
        </p:nvSpPr>
        <p:spPr>
          <a:xfrm>
            <a:off x="1233149" y="4530144"/>
            <a:ext cx="18361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欢动课、艺术课、音乐课课程介绍</a:t>
            </a: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990F24AD-3173-FF46-BE3F-D84C8CFDD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39" y="4440027"/>
            <a:ext cx="407107" cy="381663"/>
          </a:xfrm>
          <a:prstGeom prst="rect">
            <a:avLst/>
          </a:prstGeom>
        </p:spPr>
      </p:pic>
      <p:sp>
        <p:nvSpPr>
          <p:cNvPr id="27" name="圆角矩形 26">
            <a:extLst>
              <a:ext uri="{FF2B5EF4-FFF2-40B4-BE49-F238E27FC236}">
                <a16:creationId xmlns:a16="http://schemas.microsoft.com/office/drawing/2014/main" id="{E101805B-26C8-9141-BC3A-6E2E29D94E45}"/>
              </a:ext>
            </a:extLst>
          </p:cNvPr>
          <p:cNvSpPr/>
          <p:nvPr/>
        </p:nvSpPr>
        <p:spPr>
          <a:xfrm>
            <a:off x="297951" y="6796621"/>
            <a:ext cx="2842608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废话少说，来点干货儿</a:t>
            </a:r>
          </a:p>
        </p:txBody>
      </p:sp>
    </p:spTree>
    <p:extLst>
      <p:ext uri="{BB962C8B-B14F-4D97-AF65-F5344CB8AC3E}">
        <p14:creationId xmlns:p14="http://schemas.microsoft.com/office/powerpoint/2010/main" val="3789044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718"/>
            <a:ext cx="3600450" cy="7199313"/>
          </a:xfrm>
          <a:prstGeom prst="rect">
            <a:avLst/>
          </a:prstGeom>
        </p:spPr>
      </p:pic>
      <p:sp>
        <p:nvSpPr>
          <p:cNvPr id="22" name="圆角矩形标注 21">
            <a:extLst>
              <a:ext uri="{FF2B5EF4-FFF2-40B4-BE49-F238E27FC236}">
                <a16:creationId xmlns:a16="http://schemas.microsoft.com/office/drawing/2014/main" id="{CFD4FD0F-80CD-5A42-97F5-24C2F581B0DB}"/>
              </a:ext>
            </a:extLst>
          </p:cNvPr>
          <p:cNvSpPr/>
          <p:nvPr/>
        </p:nvSpPr>
        <p:spPr>
          <a:xfrm>
            <a:off x="1873250" y="978499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了解课程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62847E2-6C18-BC45-910C-77D0F85A1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114" y="905902"/>
            <a:ext cx="498336" cy="437002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150AD0A2-37F2-9E47-AA4F-419C1D1B1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62" y="1484968"/>
            <a:ext cx="407107" cy="381663"/>
          </a:xfrm>
          <a:prstGeom prst="rect">
            <a:avLst/>
          </a:prstGeom>
        </p:spPr>
      </p:pic>
      <p:sp>
        <p:nvSpPr>
          <p:cNvPr id="30" name="圆角矩形标注 29">
            <a:extLst>
              <a:ext uri="{FF2B5EF4-FFF2-40B4-BE49-F238E27FC236}">
                <a16:creationId xmlns:a16="http://schemas.microsoft.com/office/drawing/2014/main" id="{06452C89-E1C5-4E44-B17F-AFEC108DF21F}"/>
              </a:ext>
            </a:extLst>
          </p:cNvPr>
          <p:cNvSpPr/>
          <p:nvPr/>
        </p:nvSpPr>
        <p:spPr>
          <a:xfrm>
            <a:off x="617909" y="1484968"/>
            <a:ext cx="2539484" cy="908125"/>
          </a:xfrm>
          <a:prstGeom prst="wedgeRoundRectCallout">
            <a:avLst>
              <a:gd name="adj1" fmla="val -55340"/>
              <a:gd name="adj2" fmla="val -1882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6737734-1DD8-E34D-ACE4-E1DD0A7A519C}"/>
              </a:ext>
            </a:extLst>
          </p:cNvPr>
          <p:cNvSpPr txBox="1"/>
          <p:nvPr/>
        </p:nvSpPr>
        <p:spPr>
          <a:xfrm>
            <a:off x="1216316" y="1574634"/>
            <a:ext cx="201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美吉姆三大课程介绍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06FC2D9-BE52-3349-98B4-A0C95F401D28}"/>
              </a:ext>
            </a:extLst>
          </p:cNvPr>
          <p:cNvSpPr txBox="1"/>
          <p:nvPr/>
        </p:nvSpPr>
        <p:spPr>
          <a:xfrm>
            <a:off x="1233149" y="1838315"/>
            <a:ext cx="18361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欢动课、艺术课、音乐课课程介绍</a:t>
            </a: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990F24AD-3173-FF46-BE3F-D84C8CFDD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839" y="1748198"/>
            <a:ext cx="407107" cy="381663"/>
          </a:xfrm>
          <a:prstGeom prst="rect">
            <a:avLst/>
          </a:prstGeom>
        </p:spPr>
      </p:pic>
      <p:sp>
        <p:nvSpPr>
          <p:cNvPr id="21" name="圆角矩形标注 20">
            <a:extLst>
              <a:ext uri="{FF2B5EF4-FFF2-40B4-BE49-F238E27FC236}">
                <a16:creationId xmlns:a16="http://schemas.microsoft.com/office/drawing/2014/main" id="{C29CD84E-82BF-5146-AD11-7B41B7858595}"/>
              </a:ext>
            </a:extLst>
          </p:cNvPr>
          <p:cNvSpPr/>
          <p:nvPr/>
        </p:nvSpPr>
        <p:spPr>
          <a:xfrm>
            <a:off x="749840" y="2560789"/>
            <a:ext cx="2279250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猴子，可以介绍重点了吗？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F57317AC-09E3-EB47-B393-8909A5B41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114" y="2488192"/>
            <a:ext cx="498336" cy="437002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8970CF28-FF7D-D54E-9B5D-7BEBA39F5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93" y="3058391"/>
            <a:ext cx="407107" cy="381663"/>
          </a:xfrm>
          <a:prstGeom prst="rect">
            <a:avLst/>
          </a:prstGeom>
        </p:spPr>
      </p:pic>
      <p:sp>
        <p:nvSpPr>
          <p:cNvPr id="32" name="圆角矩形标注 31">
            <a:extLst>
              <a:ext uri="{FF2B5EF4-FFF2-40B4-BE49-F238E27FC236}">
                <a16:creationId xmlns:a16="http://schemas.microsoft.com/office/drawing/2014/main" id="{FA5C775C-AF9B-E845-B5AA-377B35595977}"/>
              </a:ext>
            </a:extLst>
          </p:cNvPr>
          <p:cNvSpPr/>
          <p:nvPr/>
        </p:nvSpPr>
        <p:spPr>
          <a:xfrm>
            <a:off x="617910" y="3058391"/>
            <a:ext cx="1046504" cy="381663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>
                <a:latin typeface="Helvetica Neue" panose="02000503000000020004" pitchFamily="2" charset="0"/>
              </a:rPr>
              <a:t>😓😓😓😓</a:t>
            </a:r>
            <a:endParaRPr lang="zh-CN" altLang="en-US" sz="1400" dirty="0">
              <a:latin typeface="Helvetica Neue" panose="02000503000000020004" pitchFamily="2" charset="0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DF066A3-4078-AE44-A11D-30303A68D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92" y="3662694"/>
            <a:ext cx="407107" cy="381663"/>
          </a:xfrm>
          <a:prstGeom prst="rect">
            <a:avLst/>
          </a:prstGeom>
        </p:spPr>
      </p:pic>
      <p:sp>
        <p:nvSpPr>
          <p:cNvPr id="36" name="圆角矩形标注 35">
            <a:extLst>
              <a:ext uri="{FF2B5EF4-FFF2-40B4-BE49-F238E27FC236}">
                <a16:creationId xmlns:a16="http://schemas.microsoft.com/office/drawing/2014/main" id="{DB82714B-10AB-4746-8F47-B19C874323CC}"/>
              </a:ext>
            </a:extLst>
          </p:cNvPr>
          <p:cNvSpPr/>
          <p:nvPr/>
        </p:nvSpPr>
        <p:spPr>
          <a:xfrm>
            <a:off x="617908" y="3662694"/>
            <a:ext cx="2228033" cy="381663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明人不说暗话，您要什么货儿？ </a:t>
            </a: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0B811098-A24B-6B48-9681-C11A4BA1B3B6}"/>
              </a:ext>
            </a:extLst>
          </p:cNvPr>
          <p:cNvSpPr/>
          <p:nvPr/>
        </p:nvSpPr>
        <p:spPr>
          <a:xfrm>
            <a:off x="297951" y="6796621"/>
            <a:ext cx="1366463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讲座礼品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E4F3F56B-A079-1B44-8053-2F6DAA2D3091}"/>
              </a:ext>
            </a:extLst>
          </p:cNvPr>
          <p:cNvSpPr/>
          <p:nvPr/>
        </p:nvSpPr>
        <p:spPr>
          <a:xfrm>
            <a:off x="1949200" y="6796621"/>
            <a:ext cx="1366463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优惠政策</a:t>
            </a:r>
          </a:p>
        </p:txBody>
      </p:sp>
    </p:spTree>
    <p:extLst>
      <p:ext uri="{BB962C8B-B14F-4D97-AF65-F5344CB8AC3E}">
        <p14:creationId xmlns:p14="http://schemas.microsoft.com/office/powerpoint/2010/main" val="1397796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718"/>
            <a:ext cx="3600450" cy="7199313"/>
          </a:xfrm>
          <a:prstGeom prst="rect">
            <a:avLst/>
          </a:prstGeom>
        </p:spPr>
      </p:pic>
      <p:sp>
        <p:nvSpPr>
          <p:cNvPr id="22" name="圆角矩形标注 21">
            <a:extLst>
              <a:ext uri="{FF2B5EF4-FFF2-40B4-BE49-F238E27FC236}">
                <a16:creationId xmlns:a16="http://schemas.microsoft.com/office/drawing/2014/main" id="{CFD4FD0F-80CD-5A42-97F5-24C2F581B0DB}"/>
              </a:ext>
            </a:extLst>
          </p:cNvPr>
          <p:cNvSpPr/>
          <p:nvPr/>
        </p:nvSpPr>
        <p:spPr>
          <a:xfrm>
            <a:off x="1873250" y="978499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了解课程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62847E2-6C18-BC45-910C-77D0F85A1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114" y="905902"/>
            <a:ext cx="498336" cy="437002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150AD0A2-37F2-9E47-AA4F-419C1D1B1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62" y="1484968"/>
            <a:ext cx="407107" cy="381663"/>
          </a:xfrm>
          <a:prstGeom prst="rect">
            <a:avLst/>
          </a:prstGeom>
        </p:spPr>
      </p:pic>
      <p:sp>
        <p:nvSpPr>
          <p:cNvPr id="30" name="圆角矩形标注 29">
            <a:extLst>
              <a:ext uri="{FF2B5EF4-FFF2-40B4-BE49-F238E27FC236}">
                <a16:creationId xmlns:a16="http://schemas.microsoft.com/office/drawing/2014/main" id="{06452C89-E1C5-4E44-B17F-AFEC108DF21F}"/>
              </a:ext>
            </a:extLst>
          </p:cNvPr>
          <p:cNvSpPr/>
          <p:nvPr/>
        </p:nvSpPr>
        <p:spPr>
          <a:xfrm>
            <a:off x="617909" y="1484968"/>
            <a:ext cx="2539484" cy="908125"/>
          </a:xfrm>
          <a:prstGeom prst="wedgeRoundRectCallout">
            <a:avLst>
              <a:gd name="adj1" fmla="val -55340"/>
              <a:gd name="adj2" fmla="val -1882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6737734-1DD8-E34D-ACE4-E1DD0A7A519C}"/>
              </a:ext>
            </a:extLst>
          </p:cNvPr>
          <p:cNvSpPr txBox="1"/>
          <p:nvPr/>
        </p:nvSpPr>
        <p:spPr>
          <a:xfrm>
            <a:off x="1216316" y="1574634"/>
            <a:ext cx="201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美吉姆三大课程介绍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06FC2D9-BE52-3349-98B4-A0C95F401D28}"/>
              </a:ext>
            </a:extLst>
          </p:cNvPr>
          <p:cNvSpPr txBox="1"/>
          <p:nvPr/>
        </p:nvSpPr>
        <p:spPr>
          <a:xfrm>
            <a:off x="1233149" y="1838315"/>
            <a:ext cx="18361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欢动课、艺术课、音乐课课程介绍</a:t>
            </a: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990F24AD-3173-FF46-BE3F-D84C8CFDD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839" y="1748198"/>
            <a:ext cx="407107" cy="381663"/>
          </a:xfrm>
          <a:prstGeom prst="rect">
            <a:avLst/>
          </a:prstGeom>
        </p:spPr>
      </p:pic>
      <p:sp>
        <p:nvSpPr>
          <p:cNvPr id="21" name="圆角矩形标注 20">
            <a:extLst>
              <a:ext uri="{FF2B5EF4-FFF2-40B4-BE49-F238E27FC236}">
                <a16:creationId xmlns:a16="http://schemas.microsoft.com/office/drawing/2014/main" id="{C29CD84E-82BF-5146-AD11-7B41B7858595}"/>
              </a:ext>
            </a:extLst>
          </p:cNvPr>
          <p:cNvSpPr/>
          <p:nvPr/>
        </p:nvSpPr>
        <p:spPr>
          <a:xfrm>
            <a:off x="749840" y="2560789"/>
            <a:ext cx="2279250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猴子，可以介绍重点了吗？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F57317AC-09E3-EB47-B393-8909A5B41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114" y="2488192"/>
            <a:ext cx="498336" cy="437002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8970CF28-FF7D-D54E-9B5D-7BEBA39F5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93" y="3058391"/>
            <a:ext cx="407107" cy="381663"/>
          </a:xfrm>
          <a:prstGeom prst="rect">
            <a:avLst/>
          </a:prstGeom>
        </p:spPr>
      </p:pic>
      <p:sp>
        <p:nvSpPr>
          <p:cNvPr id="32" name="圆角矩形标注 31">
            <a:extLst>
              <a:ext uri="{FF2B5EF4-FFF2-40B4-BE49-F238E27FC236}">
                <a16:creationId xmlns:a16="http://schemas.microsoft.com/office/drawing/2014/main" id="{FA5C775C-AF9B-E845-B5AA-377B35595977}"/>
              </a:ext>
            </a:extLst>
          </p:cNvPr>
          <p:cNvSpPr/>
          <p:nvPr/>
        </p:nvSpPr>
        <p:spPr>
          <a:xfrm>
            <a:off x="617910" y="3058391"/>
            <a:ext cx="1046504" cy="381663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>
                <a:latin typeface="Helvetica Neue" panose="02000503000000020004" pitchFamily="2" charset="0"/>
              </a:rPr>
              <a:t>😓😓😓😓</a:t>
            </a:r>
            <a:endParaRPr lang="zh-CN" altLang="en-US" sz="1400" dirty="0">
              <a:latin typeface="Helvetica Neue" panose="02000503000000020004" pitchFamily="2" charset="0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DF066A3-4078-AE44-A11D-30303A68D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92" y="3662694"/>
            <a:ext cx="407107" cy="381663"/>
          </a:xfrm>
          <a:prstGeom prst="rect">
            <a:avLst/>
          </a:prstGeom>
        </p:spPr>
      </p:pic>
      <p:sp>
        <p:nvSpPr>
          <p:cNvPr id="36" name="圆角矩形标注 35">
            <a:extLst>
              <a:ext uri="{FF2B5EF4-FFF2-40B4-BE49-F238E27FC236}">
                <a16:creationId xmlns:a16="http://schemas.microsoft.com/office/drawing/2014/main" id="{DB82714B-10AB-4746-8F47-B19C874323CC}"/>
              </a:ext>
            </a:extLst>
          </p:cNvPr>
          <p:cNvSpPr/>
          <p:nvPr/>
        </p:nvSpPr>
        <p:spPr>
          <a:xfrm>
            <a:off x="617908" y="3662694"/>
            <a:ext cx="2228033" cy="381663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明人不说暗话，您要什么货儿？ </a:t>
            </a: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0B811098-A24B-6B48-9681-C11A4BA1B3B6}"/>
              </a:ext>
            </a:extLst>
          </p:cNvPr>
          <p:cNvSpPr/>
          <p:nvPr/>
        </p:nvSpPr>
        <p:spPr>
          <a:xfrm>
            <a:off x="297951" y="6796621"/>
            <a:ext cx="1366463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讲座礼品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E4F3F56B-A079-1B44-8053-2F6DAA2D3091}"/>
              </a:ext>
            </a:extLst>
          </p:cNvPr>
          <p:cNvSpPr/>
          <p:nvPr/>
        </p:nvSpPr>
        <p:spPr>
          <a:xfrm>
            <a:off x="1949200" y="6796621"/>
            <a:ext cx="1366463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优惠政策</a:t>
            </a:r>
          </a:p>
        </p:txBody>
      </p:sp>
      <p:sp>
        <p:nvSpPr>
          <p:cNvPr id="18" name="圆角矩形标注 17">
            <a:extLst>
              <a:ext uri="{FF2B5EF4-FFF2-40B4-BE49-F238E27FC236}">
                <a16:creationId xmlns:a16="http://schemas.microsoft.com/office/drawing/2014/main" id="{A4B009FE-3129-9E46-8E92-DF02E228FC13}"/>
              </a:ext>
            </a:extLst>
          </p:cNvPr>
          <p:cNvSpPr/>
          <p:nvPr/>
        </p:nvSpPr>
        <p:spPr>
          <a:xfrm>
            <a:off x="1852701" y="4302030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讲座礼品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6FD06C5D-0DA5-A647-9373-64107D328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565" y="4229433"/>
            <a:ext cx="498336" cy="43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721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718"/>
            <a:ext cx="3600450" cy="7199313"/>
          </a:xfrm>
          <a:prstGeom prst="rect">
            <a:avLst/>
          </a:prstGeom>
        </p:spPr>
      </p:pic>
      <p:sp>
        <p:nvSpPr>
          <p:cNvPr id="18" name="圆角矩形标注 17">
            <a:extLst>
              <a:ext uri="{FF2B5EF4-FFF2-40B4-BE49-F238E27FC236}">
                <a16:creationId xmlns:a16="http://schemas.microsoft.com/office/drawing/2014/main" id="{A4B009FE-3129-9E46-8E92-DF02E228FC13}"/>
              </a:ext>
            </a:extLst>
          </p:cNvPr>
          <p:cNvSpPr/>
          <p:nvPr/>
        </p:nvSpPr>
        <p:spPr>
          <a:xfrm>
            <a:off x="1873250" y="952655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讲座礼品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6FD06C5D-0DA5-A647-9373-64107D328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114" y="880058"/>
            <a:ext cx="498336" cy="437002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52DB76FD-805D-6E44-AAE8-936BCE941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92" y="1474298"/>
            <a:ext cx="407107" cy="381663"/>
          </a:xfrm>
          <a:prstGeom prst="rect">
            <a:avLst/>
          </a:prstGeom>
        </p:spPr>
      </p:pic>
      <p:sp>
        <p:nvSpPr>
          <p:cNvPr id="25" name="圆角矩形标注 24">
            <a:extLst>
              <a:ext uri="{FF2B5EF4-FFF2-40B4-BE49-F238E27FC236}">
                <a16:creationId xmlns:a16="http://schemas.microsoft.com/office/drawing/2014/main" id="{D7D241D2-6CEF-E842-803F-08DD1E42F3DA}"/>
              </a:ext>
            </a:extLst>
          </p:cNvPr>
          <p:cNvSpPr/>
          <p:nvPr/>
        </p:nvSpPr>
        <p:spPr>
          <a:xfrm>
            <a:off x="686208" y="1474298"/>
            <a:ext cx="2228033" cy="381663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我猜，您一定喜欢这些！！！ 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BF5127A4-8D48-2542-8882-96368EE7B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92" y="2222599"/>
            <a:ext cx="407107" cy="381663"/>
          </a:xfrm>
          <a:prstGeom prst="rect">
            <a:avLst/>
          </a:prstGeom>
        </p:spPr>
      </p:pic>
      <p:sp>
        <p:nvSpPr>
          <p:cNvPr id="27" name="圆角矩形标注 26">
            <a:extLst>
              <a:ext uri="{FF2B5EF4-FFF2-40B4-BE49-F238E27FC236}">
                <a16:creationId xmlns:a16="http://schemas.microsoft.com/office/drawing/2014/main" id="{9EEB369E-2E0F-644C-AF6C-5DE2980523D8}"/>
              </a:ext>
            </a:extLst>
          </p:cNvPr>
          <p:cNvSpPr/>
          <p:nvPr/>
        </p:nvSpPr>
        <p:spPr>
          <a:xfrm>
            <a:off x="686207" y="2222599"/>
            <a:ext cx="2228033" cy="1412776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7F6B0AD-8F98-E24C-8456-3FE23C348B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011" y="2604262"/>
            <a:ext cx="927190" cy="78635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7D22072-8A46-6A40-B7A7-8E8142204984}"/>
              </a:ext>
            </a:extLst>
          </p:cNvPr>
          <p:cNvSpPr txBox="1"/>
          <p:nvPr/>
        </p:nvSpPr>
        <p:spPr>
          <a:xfrm>
            <a:off x="1853389" y="2294110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伴手礼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41F90B-AFBA-D843-8A96-32217DFDC59F}"/>
              </a:ext>
            </a:extLst>
          </p:cNvPr>
          <p:cNvSpPr txBox="1"/>
          <p:nvPr/>
        </p:nvSpPr>
        <p:spPr>
          <a:xfrm>
            <a:off x="1739554" y="3254318"/>
            <a:ext cx="1117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价值：</a:t>
            </a:r>
            <a:r>
              <a:rPr lang="zh-CN" altLang="en-US" sz="1200" b="1" dirty="0"/>
              <a:t>￥</a:t>
            </a:r>
            <a:r>
              <a:rPr lang="en-US" altLang="zh-CN" sz="1200" b="1" dirty="0"/>
              <a:t>xxx</a:t>
            </a:r>
            <a:r>
              <a:rPr lang="zh-CN" altLang="en-US" sz="1200" b="1" dirty="0"/>
              <a:t>元</a:t>
            </a:r>
            <a:endParaRPr kumimoji="1" lang="zh-CN" altLang="en-US" sz="11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76D4507-FC19-A44B-8E9E-224456FAFBA9}"/>
              </a:ext>
            </a:extLst>
          </p:cNvPr>
          <p:cNvSpPr txBox="1"/>
          <p:nvPr/>
        </p:nvSpPr>
        <p:spPr>
          <a:xfrm>
            <a:off x="1836009" y="2663442"/>
            <a:ext cx="748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19E3892B-6E91-1642-BC8C-0DDB91546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167" y="3831456"/>
            <a:ext cx="407107" cy="381663"/>
          </a:xfrm>
          <a:prstGeom prst="rect">
            <a:avLst/>
          </a:prstGeom>
        </p:spPr>
      </p:pic>
      <p:sp>
        <p:nvSpPr>
          <p:cNvPr id="40" name="圆角矩形标注 39">
            <a:extLst>
              <a:ext uri="{FF2B5EF4-FFF2-40B4-BE49-F238E27FC236}">
                <a16:creationId xmlns:a16="http://schemas.microsoft.com/office/drawing/2014/main" id="{07A00B97-2C7B-B449-AF57-D5FD5B29E757}"/>
              </a:ext>
            </a:extLst>
          </p:cNvPr>
          <p:cNvSpPr/>
          <p:nvPr/>
        </p:nvSpPr>
        <p:spPr>
          <a:xfrm>
            <a:off x="689082" y="3831456"/>
            <a:ext cx="2228033" cy="1412776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A96B82FE-BF74-6C49-9EB5-E431F5C007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886" y="4213119"/>
            <a:ext cx="927190" cy="786351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F66BD06C-70F4-D949-9306-A3CB03B30EDD}"/>
              </a:ext>
            </a:extLst>
          </p:cNvPr>
          <p:cNvSpPr txBox="1"/>
          <p:nvPr/>
        </p:nvSpPr>
        <p:spPr>
          <a:xfrm>
            <a:off x="1856264" y="3902967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三等奖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AB29C1E-D0E6-FC48-B342-2F451CC58BE3}"/>
              </a:ext>
            </a:extLst>
          </p:cNvPr>
          <p:cNvSpPr txBox="1"/>
          <p:nvPr/>
        </p:nvSpPr>
        <p:spPr>
          <a:xfrm>
            <a:off x="1742429" y="4863175"/>
            <a:ext cx="1117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价值：</a:t>
            </a:r>
            <a:r>
              <a:rPr lang="zh-CN" altLang="en-US" sz="1200" b="1" dirty="0"/>
              <a:t>￥</a:t>
            </a:r>
            <a:r>
              <a:rPr lang="en-US" altLang="zh-CN" sz="1200" b="1" dirty="0"/>
              <a:t>xxx</a:t>
            </a:r>
            <a:r>
              <a:rPr lang="zh-CN" altLang="en-US" sz="1200" b="1" dirty="0"/>
              <a:t>元</a:t>
            </a:r>
            <a:endParaRPr kumimoji="1" lang="zh-CN" altLang="en-US" sz="11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88AC05E-877B-734A-80EA-3B0F0DF9FC32}"/>
              </a:ext>
            </a:extLst>
          </p:cNvPr>
          <p:cNvSpPr txBox="1"/>
          <p:nvPr/>
        </p:nvSpPr>
        <p:spPr>
          <a:xfrm>
            <a:off x="1838884" y="4272299"/>
            <a:ext cx="748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86A42855-1E60-B342-9BD5-7CEA887EB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92" y="5435884"/>
            <a:ext cx="407107" cy="381663"/>
          </a:xfrm>
          <a:prstGeom prst="rect">
            <a:avLst/>
          </a:prstGeom>
        </p:spPr>
      </p:pic>
      <p:sp>
        <p:nvSpPr>
          <p:cNvPr id="46" name="圆角矩形标注 45">
            <a:extLst>
              <a:ext uri="{FF2B5EF4-FFF2-40B4-BE49-F238E27FC236}">
                <a16:creationId xmlns:a16="http://schemas.microsoft.com/office/drawing/2014/main" id="{F33F959B-1E3F-164E-A41B-616246F8255F}"/>
              </a:ext>
            </a:extLst>
          </p:cNvPr>
          <p:cNvSpPr/>
          <p:nvPr/>
        </p:nvSpPr>
        <p:spPr>
          <a:xfrm>
            <a:off x="686207" y="5435884"/>
            <a:ext cx="2228033" cy="1412776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698191C7-E3BD-F648-8AEE-7A8D10A56F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011" y="5817547"/>
            <a:ext cx="927190" cy="786351"/>
          </a:xfrm>
          <a:prstGeom prst="rect">
            <a:avLst/>
          </a:prstGeom>
        </p:spPr>
      </p:pic>
      <p:sp>
        <p:nvSpPr>
          <p:cNvPr id="48" name="文本框 47">
            <a:extLst>
              <a:ext uri="{FF2B5EF4-FFF2-40B4-BE49-F238E27FC236}">
                <a16:creationId xmlns:a16="http://schemas.microsoft.com/office/drawing/2014/main" id="{8B7F34AF-C454-4B4B-9219-2E79AAE17511}"/>
              </a:ext>
            </a:extLst>
          </p:cNvPr>
          <p:cNvSpPr txBox="1"/>
          <p:nvPr/>
        </p:nvSpPr>
        <p:spPr>
          <a:xfrm>
            <a:off x="1853389" y="550739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二等奖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46A9E43-A128-8045-B22D-485794E0BB95}"/>
              </a:ext>
            </a:extLst>
          </p:cNvPr>
          <p:cNvSpPr txBox="1"/>
          <p:nvPr/>
        </p:nvSpPr>
        <p:spPr>
          <a:xfrm>
            <a:off x="1739554" y="6467603"/>
            <a:ext cx="1117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价值：</a:t>
            </a:r>
            <a:r>
              <a:rPr lang="zh-CN" altLang="en-US" sz="1200" b="1" dirty="0"/>
              <a:t>￥</a:t>
            </a:r>
            <a:r>
              <a:rPr lang="en-US" altLang="zh-CN" sz="1200" b="1" dirty="0"/>
              <a:t>xxx</a:t>
            </a:r>
            <a:r>
              <a:rPr lang="zh-CN" altLang="en-US" sz="1200" b="1" dirty="0"/>
              <a:t>元</a:t>
            </a:r>
            <a:endParaRPr kumimoji="1" lang="zh-CN" altLang="en-US" sz="11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DCA92EE-1A0D-084A-A6B4-DD14EFC9D736}"/>
              </a:ext>
            </a:extLst>
          </p:cNvPr>
          <p:cNvSpPr txBox="1"/>
          <p:nvPr/>
        </p:nvSpPr>
        <p:spPr>
          <a:xfrm>
            <a:off x="1836009" y="5876727"/>
            <a:ext cx="748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5228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718"/>
            <a:ext cx="3600450" cy="7199313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86A42855-1E60-B342-9BD5-7CEA887EB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93" y="904981"/>
            <a:ext cx="407107" cy="381663"/>
          </a:xfrm>
          <a:prstGeom prst="rect">
            <a:avLst/>
          </a:prstGeom>
        </p:spPr>
      </p:pic>
      <p:sp>
        <p:nvSpPr>
          <p:cNvPr id="46" name="圆角矩形标注 45">
            <a:extLst>
              <a:ext uri="{FF2B5EF4-FFF2-40B4-BE49-F238E27FC236}">
                <a16:creationId xmlns:a16="http://schemas.microsoft.com/office/drawing/2014/main" id="{F33F959B-1E3F-164E-A41B-616246F8255F}"/>
              </a:ext>
            </a:extLst>
          </p:cNvPr>
          <p:cNvSpPr/>
          <p:nvPr/>
        </p:nvSpPr>
        <p:spPr>
          <a:xfrm>
            <a:off x="686208" y="904981"/>
            <a:ext cx="2228033" cy="1412776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698191C7-E3BD-F648-8AEE-7A8D10A56F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012" y="1286644"/>
            <a:ext cx="927190" cy="786351"/>
          </a:xfrm>
          <a:prstGeom prst="rect">
            <a:avLst/>
          </a:prstGeom>
        </p:spPr>
      </p:pic>
      <p:sp>
        <p:nvSpPr>
          <p:cNvPr id="48" name="文本框 47">
            <a:extLst>
              <a:ext uri="{FF2B5EF4-FFF2-40B4-BE49-F238E27FC236}">
                <a16:creationId xmlns:a16="http://schemas.microsoft.com/office/drawing/2014/main" id="{8B7F34AF-C454-4B4B-9219-2E79AAE17511}"/>
              </a:ext>
            </a:extLst>
          </p:cNvPr>
          <p:cNvSpPr txBox="1"/>
          <p:nvPr/>
        </p:nvSpPr>
        <p:spPr>
          <a:xfrm>
            <a:off x="1853390" y="976492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二等奖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46A9E43-A128-8045-B22D-485794E0BB95}"/>
              </a:ext>
            </a:extLst>
          </p:cNvPr>
          <p:cNvSpPr txBox="1"/>
          <p:nvPr/>
        </p:nvSpPr>
        <p:spPr>
          <a:xfrm>
            <a:off x="1739555" y="1936700"/>
            <a:ext cx="1117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价值：</a:t>
            </a:r>
            <a:r>
              <a:rPr lang="zh-CN" altLang="en-US" sz="1200" b="1" dirty="0"/>
              <a:t>￥</a:t>
            </a:r>
            <a:r>
              <a:rPr lang="en-US" altLang="zh-CN" sz="1200" b="1" dirty="0"/>
              <a:t>xxx</a:t>
            </a:r>
            <a:r>
              <a:rPr lang="zh-CN" altLang="en-US" sz="1200" b="1" dirty="0"/>
              <a:t>元</a:t>
            </a:r>
            <a:endParaRPr kumimoji="1" lang="zh-CN" altLang="en-US" sz="11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DCA92EE-1A0D-084A-A6B4-DD14EFC9D736}"/>
              </a:ext>
            </a:extLst>
          </p:cNvPr>
          <p:cNvSpPr txBox="1"/>
          <p:nvPr/>
        </p:nvSpPr>
        <p:spPr>
          <a:xfrm>
            <a:off x="1836010" y="1345824"/>
            <a:ext cx="748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1F8AC7F1-8538-514C-93C0-F620EBD6B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93" y="2643088"/>
            <a:ext cx="407107" cy="381663"/>
          </a:xfrm>
          <a:prstGeom prst="rect">
            <a:avLst/>
          </a:prstGeom>
        </p:spPr>
      </p:pic>
      <p:sp>
        <p:nvSpPr>
          <p:cNvPr id="29" name="圆角矩形标注 28">
            <a:extLst>
              <a:ext uri="{FF2B5EF4-FFF2-40B4-BE49-F238E27FC236}">
                <a16:creationId xmlns:a16="http://schemas.microsoft.com/office/drawing/2014/main" id="{DA991DE8-7AB2-5349-B2E5-E51D5FDE4362}"/>
              </a:ext>
            </a:extLst>
          </p:cNvPr>
          <p:cNvSpPr/>
          <p:nvPr/>
        </p:nvSpPr>
        <p:spPr>
          <a:xfrm>
            <a:off x="686208" y="2643088"/>
            <a:ext cx="2228033" cy="1412776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127E43A8-A627-3244-AA9D-DEFC8950D0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012" y="3024751"/>
            <a:ext cx="927190" cy="786351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AA7050D2-D81A-E541-8A86-E128FB26D11D}"/>
              </a:ext>
            </a:extLst>
          </p:cNvPr>
          <p:cNvSpPr txBox="1"/>
          <p:nvPr/>
        </p:nvSpPr>
        <p:spPr>
          <a:xfrm>
            <a:off x="1853390" y="271459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一等奖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3D71679E-8C74-1440-A935-788628873722}"/>
              </a:ext>
            </a:extLst>
          </p:cNvPr>
          <p:cNvSpPr txBox="1"/>
          <p:nvPr/>
        </p:nvSpPr>
        <p:spPr>
          <a:xfrm>
            <a:off x="1739555" y="3674807"/>
            <a:ext cx="1117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价值：</a:t>
            </a:r>
            <a:r>
              <a:rPr lang="zh-CN" altLang="en-US" sz="1200" b="1" dirty="0"/>
              <a:t>￥</a:t>
            </a:r>
            <a:r>
              <a:rPr lang="en-US" altLang="zh-CN" sz="1200" b="1" dirty="0"/>
              <a:t>xxx</a:t>
            </a:r>
            <a:r>
              <a:rPr lang="zh-CN" altLang="en-US" sz="1200" b="1" dirty="0"/>
              <a:t>元</a:t>
            </a:r>
            <a:endParaRPr kumimoji="1" lang="zh-CN" altLang="en-US" sz="11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5DD5B2D-39C2-C748-8996-56C0BB55FF1E}"/>
              </a:ext>
            </a:extLst>
          </p:cNvPr>
          <p:cNvSpPr txBox="1"/>
          <p:nvPr/>
        </p:nvSpPr>
        <p:spPr>
          <a:xfrm>
            <a:off x="1836010" y="3083931"/>
            <a:ext cx="748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********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7294A825-8D0D-8843-A30D-07B632FCA969}"/>
              </a:ext>
            </a:extLst>
          </p:cNvPr>
          <p:cNvSpPr/>
          <p:nvPr/>
        </p:nvSpPr>
        <p:spPr>
          <a:xfrm>
            <a:off x="297951" y="6796621"/>
            <a:ext cx="1366463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讲座礼品</a:t>
            </a: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897D3D68-F926-BE46-8757-2D2FCF18C98A}"/>
              </a:ext>
            </a:extLst>
          </p:cNvPr>
          <p:cNvSpPr/>
          <p:nvPr/>
        </p:nvSpPr>
        <p:spPr>
          <a:xfrm>
            <a:off x="1949200" y="6796621"/>
            <a:ext cx="1366463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优惠政策</a:t>
            </a:r>
          </a:p>
        </p:txBody>
      </p:sp>
      <p:sp>
        <p:nvSpPr>
          <p:cNvPr id="36" name="圆角矩形标注 35">
            <a:extLst>
              <a:ext uri="{FF2B5EF4-FFF2-40B4-BE49-F238E27FC236}">
                <a16:creationId xmlns:a16="http://schemas.microsoft.com/office/drawing/2014/main" id="{9418B27D-27A3-7B49-83D7-5BCD3D758A7D}"/>
              </a:ext>
            </a:extLst>
          </p:cNvPr>
          <p:cNvSpPr/>
          <p:nvPr/>
        </p:nvSpPr>
        <p:spPr>
          <a:xfrm>
            <a:off x="1407561" y="4338688"/>
            <a:ext cx="1548504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今天有啥优惠吗？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A9DCC141-5A5C-B341-9846-100D771F35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9089" y="4266091"/>
            <a:ext cx="498336" cy="43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960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718"/>
            <a:ext cx="3600450" cy="7199313"/>
          </a:xfrm>
          <a:prstGeom prst="rect">
            <a:avLst/>
          </a:prstGeom>
        </p:spPr>
      </p:pic>
      <p:sp>
        <p:nvSpPr>
          <p:cNvPr id="36" name="圆角矩形标注 35">
            <a:extLst>
              <a:ext uri="{FF2B5EF4-FFF2-40B4-BE49-F238E27FC236}">
                <a16:creationId xmlns:a16="http://schemas.microsoft.com/office/drawing/2014/main" id="{9418B27D-27A3-7B49-83D7-5BCD3D758A7D}"/>
              </a:ext>
            </a:extLst>
          </p:cNvPr>
          <p:cNvSpPr/>
          <p:nvPr/>
        </p:nvSpPr>
        <p:spPr>
          <a:xfrm>
            <a:off x="1365738" y="896043"/>
            <a:ext cx="1548504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今天有啥优惠吗？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A9DCC141-5A5C-B341-9846-100D771F35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7266" y="823446"/>
            <a:ext cx="498336" cy="43700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B3819FD6-CF38-3C45-B3FB-7368A77EB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46" y="1372162"/>
            <a:ext cx="407107" cy="381663"/>
          </a:xfrm>
          <a:prstGeom prst="rect">
            <a:avLst/>
          </a:prstGeom>
        </p:spPr>
      </p:pic>
      <p:sp>
        <p:nvSpPr>
          <p:cNvPr id="20" name="圆角矩形标注 19">
            <a:extLst>
              <a:ext uri="{FF2B5EF4-FFF2-40B4-BE49-F238E27FC236}">
                <a16:creationId xmlns:a16="http://schemas.microsoft.com/office/drawing/2014/main" id="{026F46BE-5037-594E-AD04-07C426500E7B}"/>
              </a:ext>
            </a:extLst>
          </p:cNvPr>
          <p:cNvSpPr/>
          <p:nvPr/>
        </p:nvSpPr>
        <p:spPr>
          <a:xfrm>
            <a:off x="654662" y="1372162"/>
            <a:ext cx="2228033" cy="581725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问到了关键，今天我们老板可是下血本喽！ ！！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78F0431-B1EE-B645-A09A-D1B34456B0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400" y="2046999"/>
            <a:ext cx="2654300" cy="37592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69ACF2E8-DA32-2F44-802C-2F1B5AC599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80" y="2046999"/>
            <a:ext cx="407107" cy="381663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2CD0B25C-24D5-0540-BC0D-5E789C631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292" y="6592750"/>
            <a:ext cx="407107" cy="381663"/>
          </a:xfrm>
          <a:prstGeom prst="rect">
            <a:avLst/>
          </a:prstGeom>
        </p:spPr>
      </p:pic>
      <p:sp>
        <p:nvSpPr>
          <p:cNvPr id="24" name="圆角矩形标注 23">
            <a:extLst>
              <a:ext uri="{FF2B5EF4-FFF2-40B4-BE49-F238E27FC236}">
                <a16:creationId xmlns:a16="http://schemas.microsoft.com/office/drawing/2014/main" id="{4ACE1BE1-A4A9-1146-AA00-FD37A46A52BB}"/>
              </a:ext>
            </a:extLst>
          </p:cNvPr>
          <p:cNvSpPr/>
          <p:nvPr/>
        </p:nvSpPr>
        <p:spPr>
          <a:xfrm>
            <a:off x="686208" y="6592750"/>
            <a:ext cx="2228033" cy="581725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这已经是年度钜惠了，赶上开业预售的价格了，仅限今天哦！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34F95D6-B964-5E4C-834A-68F05EF63F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292" y="5948120"/>
            <a:ext cx="407107" cy="381663"/>
          </a:xfrm>
          <a:prstGeom prst="rect">
            <a:avLst/>
          </a:prstGeom>
        </p:spPr>
      </p:pic>
      <p:sp>
        <p:nvSpPr>
          <p:cNvPr id="12" name="圆角矩形标注 11">
            <a:extLst>
              <a:ext uri="{FF2B5EF4-FFF2-40B4-BE49-F238E27FC236}">
                <a16:creationId xmlns:a16="http://schemas.microsoft.com/office/drawing/2014/main" id="{C5E94831-107B-D040-B23D-401F4FA30633}"/>
              </a:ext>
            </a:extLst>
          </p:cNvPr>
          <p:cNvSpPr/>
          <p:nvPr/>
        </p:nvSpPr>
        <p:spPr>
          <a:xfrm>
            <a:off x="686208" y="5948120"/>
            <a:ext cx="2228033" cy="381663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患有一重大礼，就在咨询处那里！</a:t>
            </a:r>
          </a:p>
        </p:txBody>
      </p:sp>
    </p:spTree>
    <p:extLst>
      <p:ext uri="{BB962C8B-B14F-4D97-AF65-F5344CB8AC3E}">
        <p14:creationId xmlns:p14="http://schemas.microsoft.com/office/powerpoint/2010/main" val="18882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718"/>
            <a:ext cx="3600450" cy="7199313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2CD0B25C-24D5-0540-BC0D-5E789C631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92" y="978240"/>
            <a:ext cx="407107" cy="381663"/>
          </a:xfrm>
          <a:prstGeom prst="rect">
            <a:avLst/>
          </a:prstGeom>
        </p:spPr>
      </p:pic>
      <p:sp>
        <p:nvSpPr>
          <p:cNvPr id="24" name="圆角矩形标注 23">
            <a:extLst>
              <a:ext uri="{FF2B5EF4-FFF2-40B4-BE49-F238E27FC236}">
                <a16:creationId xmlns:a16="http://schemas.microsoft.com/office/drawing/2014/main" id="{4ACE1BE1-A4A9-1146-AA00-FD37A46A52BB}"/>
              </a:ext>
            </a:extLst>
          </p:cNvPr>
          <p:cNvSpPr/>
          <p:nvPr/>
        </p:nvSpPr>
        <p:spPr>
          <a:xfrm>
            <a:off x="686208" y="978240"/>
            <a:ext cx="2228033" cy="581725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这已经是年度钜惠了，赶上开业预售的价格了，仅限今天哦！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843D30E-080D-9141-8433-C85496BB0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92" y="1819008"/>
            <a:ext cx="407107" cy="381663"/>
          </a:xfrm>
          <a:prstGeom prst="rect">
            <a:avLst/>
          </a:prstGeom>
        </p:spPr>
      </p:pic>
      <p:sp>
        <p:nvSpPr>
          <p:cNvPr id="12" name="圆角矩形标注 11">
            <a:extLst>
              <a:ext uri="{FF2B5EF4-FFF2-40B4-BE49-F238E27FC236}">
                <a16:creationId xmlns:a16="http://schemas.microsoft.com/office/drawing/2014/main" id="{9A934A80-3C0E-D14F-B90D-EEAC2C9706E6}"/>
              </a:ext>
            </a:extLst>
          </p:cNvPr>
          <p:cNvSpPr/>
          <p:nvPr/>
        </p:nvSpPr>
        <p:spPr>
          <a:xfrm>
            <a:off x="686208" y="1819008"/>
            <a:ext cx="2228033" cy="381663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场地后方的咨询区，随时欢迎您！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F0BA5D5-6C4D-2B4D-BC84-792CF64A7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92" y="2502487"/>
            <a:ext cx="407107" cy="381663"/>
          </a:xfrm>
          <a:prstGeom prst="rect">
            <a:avLst/>
          </a:prstGeom>
        </p:spPr>
      </p:pic>
      <p:sp>
        <p:nvSpPr>
          <p:cNvPr id="14" name="圆角矩形标注 13">
            <a:extLst>
              <a:ext uri="{FF2B5EF4-FFF2-40B4-BE49-F238E27FC236}">
                <a16:creationId xmlns:a16="http://schemas.microsoft.com/office/drawing/2014/main" id="{7BBD9F8F-B770-0C48-B3B6-855F74BBCA49}"/>
              </a:ext>
            </a:extLst>
          </p:cNvPr>
          <p:cNvSpPr/>
          <p:nvPr/>
        </p:nvSpPr>
        <p:spPr>
          <a:xfrm>
            <a:off x="686208" y="2502487"/>
            <a:ext cx="2228033" cy="381663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对了，还有</a:t>
            </a:r>
            <a:r>
              <a:rPr lang="en-US" altLang="zh-CN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件事儿，差点忘了告诉您！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17870D0C-67F5-E440-A2E8-623BCF6089BE}"/>
              </a:ext>
            </a:extLst>
          </p:cNvPr>
          <p:cNvSpPr/>
          <p:nvPr/>
        </p:nvSpPr>
        <p:spPr>
          <a:xfrm>
            <a:off x="297951" y="6796621"/>
            <a:ext cx="2842608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你话真多，快点说！</a:t>
            </a:r>
          </a:p>
        </p:txBody>
      </p:sp>
      <p:sp>
        <p:nvSpPr>
          <p:cNvPr id="16" name="圆角矩形标注 15">
            <a:extLst>
              <a:ext uri="{FF2B5EF4-FFF2-40B4-BE49-F238E27FC236}">
                <a16:creationId xmlns:a16="http://schemas.microsoft.com/office/drawing/2014/main" id="{8A895A93-E821-9248-9ED5-79732D5664A3}"/>
              </a:ext>
            </a:extLst>
          </p:cNvPr>
          <p:cNvSpPr/>
          <p:nvPr/>
        </p:nvSpPr>
        <p:spPr>
          <a:xfrm>
            <a:off x="1436156" y="3258563"/>
            <a:ext cx="1548504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还有什么事儿？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9C168CD-677A-444F-BFCE-5F29353B0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7684" y="3185966"/>
            <a:ext cx="498336" cy="43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38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03CD7FC-DE26-C24C-B214-41E8CFEAA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718"/>
            <a:ext cx="3600450" cy="719931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F0BA5D5-6C4D-2B4D-BC84-792CF64A7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92" y="889445"/>
            <a:ext cx="407107" cy="381663"/>
          </a:xfrm>
          <a:prstGeom prst="rect">
            <a:avLst/>
          </a:prstGeom>
        </p:spPr>
      </p:pic>
      <p:sp>
        <p:nvSpPr>
          <p:cNvPr id="14" name="圆角矩形标注 13">
            <a:extLst>
              <a:ext uri="{FF2B5EF4-FFF2-40B4-BE49-F238E27FC236}">
                <a16:creationId xmlns:a16="http://schemas.microsoft.com/office/drawing/2014/main" id="{7BBD9F8F-B770-0C48-B3B6-855F74BBCA49}"/>
              </a:ext>
            </a:extLst>
          </p:cNvPr>
          <p:cNvSpPr/>
          <p:nvPr/>
        </p:nvSpPr>
        <p:spPr>
          <a:xfrm>
            <a:off x="686208" y="889445"/>
            <a:ext cx="2228033" cy="381663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对了，还有</a:t>
            </a:r>
            <a:r>
              <a:rPr lang="en-US" altLang="zh-CN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件事儿，差点忘了告诉您！</a:t>
            </a:r>
          </a:p>
        </p:txBody>
      </p:sp>
      <p:sp>
        <p:nvSpPr>
          <p:cNvPr id="16" name="圆角矩形标注 15">
            <a:extLst>
              <a:ext uri="{FF2B5EF4-FFF2-40B4-BE49-F238E27FC236}">
                <a16:creationId xmlns:a16="http://schemas.microsoft.com/office/drawing/2014/main" id="{8A895A93-E821-9248-9ED5-79732D5664A3}"/>
              </a:ext>
            </a:extLst>
          </p:cNvPr>
          <p:cNvSpPr/>
          <p:nvPr/>
        </p:nvSpPr>
        <p:spPr>
          <a:xfrm>
            <a:off x="1365737" y="1470860"/>
            <a:ext cx="1548504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还有什么事儿？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9C168CD-677A-444F-BFCE-5F29353B01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7265" y="1398263"/>
            <a:ext cx="498336" cy="43700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07FFF0A3-D47B-3143-8F10-EF21B1A628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92" y="1984624"/>
            <a:ext cx="407107" cy="381663"/>
          </a:xfrm>
          <a:prstGeom prst="rect">
            <a:avLst/>
          </a:prstGeom>
        </p:spPr>
      </p:pic>
      <p:sp>
        <p:nvSpPr>
          <p:cNvPr id="19" name="圆角矩形标注 18">
            <a:extLst>
              <a:ext uri="{FF2B5EF4-FFF2-40B4-BE49-F238E27FC236}">
                <a16:creationId xmlns:a16="http://schemas.microsoft.com/office/drawing/2014/main" id="{D696962F-567A-724E-B5A3-FCBC5F3C8116}"/>
              </a:ext>
            </a:extLst>
          </p:cNvPr>
          <p:cNvSpPr/>
          <p:nvPr/>
        </p:nvSpPr>
        <p:spPr>
          <a:xfrm>
            <a:off x="686208" y="1984624"/>
            <a:ext cx="2228033" cy="655834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后面那家做儿童艺术的，叫艾涂图，也是我们家的兄弟品牌，今天也有大优惠哦！</a:t>
            </a:r>
          </a:p>
        </p:txBody>
      </p:sp>
      <p:sp>
        <p:nvSpPr>
          <p:cNvPr id="20" name="圆角矩形标注 19">
            <a:extLst>
              <a:ext uri="{FF2B5EF4-FFF2-40B4-BE49-F238E27FC236}">
                <a16:creationId xmlns:a16="http://schemas.microsoft.com/office/drawing/2014/main" id="{ACF3226C-F83E-A040-9D82-4DCD940BDE57}"/>
              </a:ext>
            </a:extLst>
          </p:cNvPr>
          <p:cNvSpPr/>
          <p:nvPr/>
        </p:nvSpPr>
        <p:spPr>
          <a:xfrm>
            <a:off x="1982911" y="2934389"/>
            <a:ext cx="93132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>
                <a:latin typeface="Helvetica Neue" panose="02000503000000020004" pitchFamily="2" charset="0"/>
              </a:rPr>
              <a:t>😓😓😓😓</a:t>
            </a:r>
            <a:endParaRPr lang="zh-CN" altLang="en-US" sz="1400" dirty="0">
              <a:latin typeface="Helvetica Neue" panose="02000503000000020004" pitchFamily="2" charset="0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73EBFB70-45E0-E849-BDC5-5699CFF68B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7265" y="2861792"/>
            <a:ext cx="498336" cy="43700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66A4DDA-4020-544D-ABD6-289620573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91" y="3399413"/>
            <a:ext cx="407107" cy="381663"/>
          </a:xfrm>
          <a:prstGeom prst="rect">
            <a:avLst/>
          </a:prstGeom>
        </p:spPr>
      </p:pic>
      <p:sp>
        <p:nvSpPr>
          <p:cNvPr id="25" name="圆角矩形标注 24">
            <a:extLst>
              <a:ext uri="{FF2B5EF4-FFF2-40B4-BE49-F238E27FC236}">
                <a16:creationId xmlns:a16="http://schemas.microsoft.com/office/drawing/2014/main" id="{E2F68774-DA3B-0E4E-850A-16307EC325BF}"/>
              </a:ext>
            </a:extLst>
          </p:cNvPr>
          <p:cNvSpPr/>
          <p:nvPr/>
        </p:nvSpPr>
        <p:spPr>
          <a:xfrm>
            <a:off x="686207" y="3399413"/>
            <a:ext cx="2228033" cy="655834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以上优惠，仅限今日哦！</a:t>
            </a:r>
            <a:endParaRPr kumimoji="1" lang="en-US" altLang="zh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帮忙转告下您身边的好友呗！！！</a:t>
            </a:r>
            <a:endParaRPr kumimoji="1" lang="en-US" altLang="zh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9BBE3B66-0CCE-6B4E-9B76-21224B43A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981" y="4382537"/>
            <a:ext cx="407107" cy="381663"/>
          </a:xfrm>
          <a:prstGeom prst="rect">
            <a:avLst/>
          </a:prstGeom>
        </p:spPr>
      </p:pic>
      <p:sp>
        <p:nvSpPr>
          <p:cNvPr id="27" name="圆角矩形标注 26">
            <a:extLst>
              <a:ext uri="{FF2B5EF4-FFF2-40B4-BE49-F238E27FC236}">
                <a16:creationId xmlns:a16="http://schemas.microsoft.com/office/drawing/2014/main" id="{1B830834-F7F1-CF42-9550-B309FF1916A0}"/>
              </a:ext>
            </a:extLst>
          </p:cNvPr>
          <p:cNvSpPr/>
          <p:nvPr/>
        </p:nvSpPr>
        <p:spPr>
          <a:xfrm>
            <a:off x="678897" y="4382536"/>
            <a:ext cx="2228033" cy="836735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我们的地址：</a:t>
            </a:r>
            <a:endParaRPr kumimoji="1" lang="en-US" altLang="zh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万达：</a:t>
            </a:r>
            <a:endParaRPr kumimoji="1" lang="en-US" altLang="zh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爱琴海：</a:t>
            </a:r>
            <a:endParaRPr kumimoji="1" lang="en-US" altLang="zh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82959CD0-B3F0-F148-8671-443C2CB63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92" y="5507361"/>
            <a:ext cx="407107" cy="381663"/>
          </a:xfrm>
          <a:prstGeom prst="rect">
            <a:avLst/>
          </a:prstGeom>
        </p:spPr>
      </p:pic>
      <p:sp>
        <p:nvSpPr>
          <p:cNvPr id="29" name="圆角矩形标注 28">
            <a:extLst>
              <a:ext uri="{FF2B5EF4-FFF2-40B4-BE49-F238E27FC236}">
                <a16:creationId xmlns:a16="http://schemas.microsoft.com/office/drawing/2014/main" id="{50273A29-1195-0D48-86B5-CFB924C917F8}"/>
              </a:ext>
            </a:extLst>
          </p:cNvPr>
          <p:cNvSpPr/>
          <p:nvPr/>
        </p:nvSpPr>
        <p:spPr>
          <a:xfrm>
            <a:off x="686208" y="5507360"/>
            <a:ext cx="2228033" cy="461255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11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好嘞，您可以抬头，认真学习啦。感谢您的支持与配合！</a:t>
            </a:r>
            <a:endParaRPr kumimoji="1" lang="en-US" altLang="zh-CN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329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C7C2F03-8B20-6645-A72B-F52845DC4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3600450" cy="719931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68FDACB-5043-2D45-8DD6-BCB12147D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7" y="1081907"/>
            <a:ext cx="407107" cy="381663"/>
          </a:xfrm>
          <a:prstGeom prst="rect">
            <a:avLst/>
          </a:prstGeom>
        </p:spPr>
      </p:pic>
      <p:sp>
        <p:nvSpPr>
          <p:cNvPr id="10" name="圆角矩形标注 9">
            <a:extLst>
              <a:ext uri="{FF2B5EF4-FFF2-40B4-BE49-F238E27FC236}">
                <a16:creationId xmlns:a16="http://schemas.microsoft.com/office/drawing/2014/main" id="{093253DC-A934-CD4B-87F3-67B84A9FB8FE}"/>
              </a:ext>
            </a:extLst>
          </p:cNvPr>
          <p:cNvSpPr/>
          <p:nvPr/>
        </p:nvSpPr>
        <p:spPr>
          <a:xfrm>
            <a:off x="647284" y="1081907"/>
            <a:ext cx="2016402" cy="381663"/>
          </a:xfrm>
          <a:prstGeom prst="wedgeRoundRectCallout">
            <a:avLst>
              <a:gd name="adj1" fmla="val -56323"/>
              <a:gd name="adj2" fmla="val -1805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Hi</a:t>
            </a:r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，我是</a:t>
            </a:r>
            <a:r>
              <a:rPr kumimoji="1" lang="en-US" altLang="zh-CN" sz="1400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Mymo</a:t>
            </a:r>
            <a:endParaRPr kumimoji="1" lang="zh-CN" altLang="en-US" sz="1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0606AE88-1105-8843-A65F-3ABB9BDBFA73}"/>
              </a:ext>
            </a:extLst>
          </p:cNvPr>
          <p:cNvSpPr/>
          <p:nvPr/>
        </p:nvSpPr>
        <p:spPr>
          <a:xfrm>
            <a:off x="1120775" y="6796621"/>
            <a:ext cx="1358900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开始了解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02C0AB7-E2C0-AD46-A8CD-3EC07DE71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7" y="1751141"/>
            <a:ext cx="407107" cy="381663"/>
          </a:xfrm>
          <a:prstGeom prst="rect">
            <a:avLst/>
          </a:prstGeom>
        </p:spPr>
      </p:pic>
      <p:sp>
        <p:nvSpPr>
          <p:cNvPr id="11" name="圆角矩形标注 10">
            <a:extLst>
              <a:ext uri="{FF2B5EF4-FFF2-40B4-BE49-F238E27FC236}">
                <a16:creationId xmlns:a16="http://schemas.microsoft.com/office/drawing/2014/main" id="{06D7FA14-7489-E148-A337-F344A23B9E42}"/>
              </a:ext>
            </a:extLst>
          </p:cNvPr>
          <p:cNvSpPr/>
          <p:nvPr/>
        </p:nvSpPr>
        <p:spPr>
          <a:xfrm>
            <a:off x="647283" y="1751141"/>
            <a:ext cx="2215185" cy="514980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欢迎家长朋友来到美吉姆大型父母学堂讲座现场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E89461C-FA37-784D-A110-3C270F601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6" y="2504547"/>
            <a:ext cx="407107" cy="381663"/>
          </a:xfrm>
          <a:prstGeom prst="rect">
            <a:avLst/>
          </a:prstGeom>
        </p:spPr>
      </p:pic>
      <p:sp>
        <p:nvSpPr>
          <p:cNvPr id="15" name="圆角矩形标注 14">
            <a:extLst>
              <a:ext uri="{FF2B5EF4-FFF2-40B4-BE49-F238E27FC236}">
                <a16:creationId xmlns:a16="http://schemas.microsoft.com/office/drawing/2014/main" id="{1C229344-5698-E84E-806F-A96C1DEF8747}"/>
              </a:ext>
            </a:extLst>
          </p:cNvPr>
          <p:cNvSpPr/>
          <p:nvPr/>
        </p:nvSpPr>
        <p:spPr>
          <a:xfrm>
            <a:off x="654875" y="2375054"/>
            <a:ext cx="2207593" cy="915764"/>
          </a:xfrm>
          <a:prstGeom prst="wedgeRoundRectCallout">
            <a:avLst>
              <a:gd name="adj1" fmla="val -56980"/>
              <a:gd name="adj2" fmla="val -1229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美吉姆成长金字塔（互动技能及发育追踪体系）已经上线很久了，您想了解吗？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17546A56-C8CB-654D-B324-E5EC70D3D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88" y="3489867"/>
            <a:ext cx="407107" cy="38166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70EDB40E-A97E-0549-9D7B-60FFB9032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88" y="5819701"/>
            <a:ext cx="407107" cy="381663"/>
          </a:xfrm>
          <a:prstGeom prst="rect">
            <a:avLst/>
          </a:prstGeom>
        </p:spPr>
      </p:pic>
      <p:sp>
        <p:nvSpPr>
          <p:cNvPr id="20" name="圆角矩形标注 19">
            <a:extLst>
              <a:ext uri="{FF2B5EF4-FFF2-40B4-BE49-F238E27FC236}">
                <a16:creationId xmlns:a16="http://schemas.microsoft.com/office/drawing/2014/main" id="{7080432E-5C8E-8B45-A82F-22819C787ED3}"/>
              </a:ext>
            </a:extLst>
          </p:cNvPr>
          <p:cNvSpPr/>
          <p:nvPr/>
        </p:nvSpPr>
        <p:spPr>
          <a:xfrm>
            <a:off x="664004" y="5819701"/>
            <a:ext cx="2198463" cy="660612"/>
          </a:xfrm>
          <a:prstGeom prst="wedgeRoundRectCallout">
            <a:avLst>
              <a:gd name="adj1" fmla="val -56323"/>
              <a:gd name="adj2" fmla="val -1805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讲座开始之前，要不要了解下我们宝宝这个阶段的成长技能呢？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2F50739-240B-7645-9B1A-CA3789106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58" y="3489866"/>
            <a:ext cx="2474183" cy="220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247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F5C3D9-CEE1-4141-B7E7-0C7CEFAAC9CF}"/>
              </a:ext>
            </a:extLst>
          </p:cNvPr>
          <p:cNvSpPr txBox="1"/>
          <p:nvPr/>
        </p:nvSpPr>
        <p:spPr>
          <a:xfrm>
            <a:off x="523982" y="359595"/>
            <a:ext cx="2124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阶段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周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-6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个月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2018.3.8-2018.8.8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163DBC-FBB8-CD42-85E8-085440AA4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5926"/>
            <a:ext cx="3600450" cy="262944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DF2C4FF-524F-EC4E-B921-9EE3DB1AAFC9}"/>
              </a:ext>
            </a:extLst>
          </p:cNvPr>
          <p:cNvSpPr txBox="1"/>
          <p:nvPr/>
        </p:nvSpPr>
        <p:spPr>
          <a:xfrm>
            <a:off x="143838" y="3771053"/>
            <a:ext cx="33596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您宝宝的月龄是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个月，您需要掌握上图中的必备技能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可以参加：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美吉姆欢动课：学阶一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5576E81-DA7B-F445-B2A7-A311D2E4983F}"/>
              </a:ext>
            </a:extLst>
          </p:cNvPr>
          <p:cNvSpPr/>
          <p:nvPr/>
        </p:nvSpPr>
        <p:spPr>
          <a:xfrm>
            <a:off x="1548939" y="3660522"/>
            <a:ext cx="549449" cy="297413"/>
          </a:xfrm>
          <a:prstGeom prst="roundRect">
            <a:avLst/>
          </a:prstGeom>
          <a:solidFill>
            <a:srgbClr val="CF59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1D87EC66-8B74-C74A-8897-0878A8F48396}"/>
              </a:ext>
            </a:extLst>
          </p:cNvPr>
          <p:cNvSpPr/>
          <p:nvPr/>
        </p:nvSpPr>
        <p:spPr>
          <a:xfrm>
            <a:off x="249257" y="5292400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感官发育与感知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A6D6AA0-1D03-C54A-B13E-BE07EB03B318}"/>
              </a:ext>
            </a:extLst>
          </p:cNvPr>
          <p:cNvSpPr txBox="1"/>
          <p:nvPr/>
        </p:nvSpPr>
        <p:spPr>
          <a:xfrm>
            <a:off x="1118524" y="5289731"/>
            <a:ext cx="103105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感官统合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安全及舒适感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依恋关系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5C571E7-6DCB-F541-B1D7-309126455DD8}"/>
              </a:ext>
            </a:extLst>
          </p:cNvPr>
          <p:cNvSpPr txBox="1"/>
          <p:nvPr/>
        </p:nvSpPr>
        <p:spPr>
          <a:xfrm>
            <a:off x="2149575" y="5289731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社交互动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预判能力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1AE5701-F50E-4042-9AE1-AD3612BD642D}"/>
              </a:ext>
            </a:extLst>
          </p:cNvPr>
          <p:cNvSpPr/>
          <p:nvPr/>
        </p:nvSpPr>
        <p:spPr>
          <a:xfrm>
            <a:off x="246798" y="5856971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翻身与左立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7FF33F1-76C1-1E4B-8EFA-5B8C417F3CF6}"/>
              </a:ext>
            </a:extLst>
          </p:cNvPr>
          <p:cNvSpPr txBox="1"/>
          <p:nvPr/>
        </p:nvSpPr>
        <p:spPr>
          <a:xfrm>
            <a:off x="1116065" y="5854302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头颈控制力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上下肢运动能力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265480D-F251-5242-AB77-874BAC5B1E70}"/>
              </a:ext>
            </a:extLst>
          </p:cNvPr>
          <p:cNvSpPr txBox="1"/>
          <p:nvPr/>
        </p:nvSpPr>
        <p:spPr>
          <a:xfrm>
            <a:off x="2147116" y="5854302"/>
            <a:ext cx="13131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肢体力量及控制力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核心稳定及平衡</a:t>
            </a:r>
          </a:p>
        </p:txBody>
      </p:sp>
    </p:spTree>
    <p:extLst>
      <p:ext uri="{BB962C8B-B14F-4D97-AF65-F5344CB8AC3E}">
        <p14:creationId xmlns:p14="http://schemas.microsoft.com/office/powerpoint/2010/main" val="2368880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F5C3D9-CEE1-4141-B7E7-0C7CEFAAC9CF}"/>
              </a:ext>
            </a:extLst>
          </p:cNvPr>
          <p:cNvSpPr txBox="1"/>
          <p:nvPr/>
        </p:nvSpPr>
        <p:spPr>
          <a:xfrm>
            <a:off x="523982" y="359595"/>
            <a:ext cx="2124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阶段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7-13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个月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2017.8.8-2018.9.8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2C4FF-524F-EC4E-B921-9EE3DB1AAFC9}"/>
              </a:ext>
            </a:extLst>
          </p:cNvPr>
          <p:cNvSpPr txBox="1"/>
          <p:nvPr/>
        </p:nvSpPr>
        <p:spPr>
          <a:xfrm>
            <a:off x="143838" y="3771053"/>
            <a:ext cx="33596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您宝宝的月龄是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个月，您需要掌握上图中的必备技能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可以参加：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美吉姆欢动课：学阶二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美吉姆音乐课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5576E81-DA7B-F445-B2A7-A311D2E4983F}"/>
              </a:ext>
            </a:extLst>
          </p:cNvPr>
          <p:cNvSpPr/>
          <p:nvPr/>
        </p:nvSpPr>
        <p:spPr>
          <a:xfrm>
            <a:off x="1586131" y="3750008"/>
            <a:ext cx="549449" cy="297413"/>
          </a:xfrm>
          <a:prstGeom prst="roundRect">
            <a:avLst/>
          </a:prstGeom>
          <a:solidFill>
            <a:srgbClr val="CF59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13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1D87EC66-8B74-C74A-8897-0878A8F48396}"/>
              </a:ext>
            </a:extLst>
          </p:cNvPr>
          <p:cNvSpPr/>
          <p:nvPr/>
        </p:nvSpPr>
        <p:spPr>
          <a:xfrm>
            <a:off x="249257" y="5292400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社交能力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A6D6AA0-1D03-C54A-B13E-BE07EB03B318}"/>
              </a:ext>
            </a:extLst>
          </p:cNvPr>
          <p:cNvSpPr txBox="1"/>
          <p:nvPr/>
        </p:nvSpPr>
        <p:spPr>
          <a:xfrm>
            <a:off x="1118524" y="5289731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人际情感认知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内在情感认知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5C571E7-6DCB-F541-B1D7-309126455DD8}"/>
              </a:ext>
            </a:extLst>
          </p:cNvPr>
          <p:cNvSpPr txBox="1"/>
          <p:nvPr/>
        </p:nvSpPr>
        <p:spPr>
          <a:xfrm>
            <a:off x="2149575" y="5289731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社交环境认知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模仿及社交表达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1AE5701-F50E-4042-9AE1-AD3612BD642D}"/>
              </a:ext>
            </a:extLst>
          </p:cNvPr>
          <p:cNvSpPr/>
          <p:nvPr/>
        </p:nvSpPr>
        <p:spPr>
          <a:xfrm>
            <a:off x="246798" y="5856971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爬行及第一步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7FF33F1-76C1-1E4B-8EFA-5B8C417F3CF6}"/>
              </a:ext>
            </a:extLst>
          </p:cNvPr>
          <p:cNvSpPr txBox="1"/>
          <p:nvPr/>
        </p:nvSpPr>
        <p:spPr>
          <a:xfrm>
            <a:off x="1116065" y="5854302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肢体力量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核心稳定及平衡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265480D-F251-5242-AB77-874BAC5B1E70}"/>
              </a:ext>
            </a:extLst>
          </p:cNvPr>
          <p:cNvSpPr txBox="1"/>
          <p:nvPr/>
        </p:nvSpPr>
        <p:spPr>
          <a:xfrm>
            <a:off x="2147116" y="5854302"/>
            <a:ext cx="91723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全身协调性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空间认知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00C53B3-4722-FC42-8C32-61ECD5942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98" y="978234"/>
            <a:ext cx="3020384" cy="2653323"/>
          </a:xfrm>
          <a:prstGeom prst="rect">
            <a:avLst/>
          </a:prstGeom>
        </p:spPr>
      </p:pic>
      <p:sp>
        <p:nvSpPr>
          <p:cNvPr id="13" name="圆角矩形 12">
            <a:extLst>
              <a:ext uri="{FF2B5EF4-FFF2-40B4-BE49-F238E27FC236}">
                <a16:creationId xmlns:a16="http://schemas.microsoft.com/office/drawing/2014/main" id="{7A19C1E2-3955-3944-BDB4-F8FE7006C138}"/>
              </a:ext>
            </a:extLst>
          </p:cNvPr>
          <p:cNvSpPr/>
          <p:nvPr/>
        </p:nvSpPr>
        <p:spPr>
          <a:xfrm>
            <a:off x="246798" y="6444266"/>
            <a:ext cx="869267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咿呀学语及第一个词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4831FC9-B765-6248-861C-04AA02B692BF}"/>
              </a:ext>
            </a:extLst>
          </p:cNvPr>
          <p:cNvSpPr txBox="1"/>
          <p:nvPr/>
        </p:nvSpPr>
        <p:spPr>
          <a:xfrm>
            <a:off x="1116065" y="6441597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语言吸收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词物关联能力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0D0DD2-5991-0F40-BE24-92F180E2443B}"/>
              </a:ext>
            </a:extLst>
          </p:cNvPr>
          <p:cNvSpPr txBox="1"/>
          <p:nvPr/>
        </p:nvSpPr>
        <p:spPr>
          <a:xfrm>
            <a:off x="2147116" y="6441597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模仿能力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音节合并能力</a:t>
            </a:r>
          </a:p>
        </p:txBody>
      </p:sp>
    </p:spTree>
    <p:extLst>
      <p:ext uri="{BB962C8B-B14F-4D97-AF65-F5344CB8AC3E}">
        <p14:creationId xmlns:p14="http://schemas.microsoft.com/office/powerpoint/2010/main" val="36381166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F5C3D9-CEE1-4141-B7E7-0C7CEFAAC9CF}"/>
              </a:ext>
            </a:extLst>
          </p:cNvPr>
          <p:cNvSpPr txBox="1"/>
          <p:nvPr/>
        </p:nvSpPr>
        <p:spPr>
          <a:xfrm>
            <a:off x="523982" y="359595"/>
            <a:ext cx="2258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阶段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14-22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个月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2016.11.8-2018.9.8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2C4FF-524F-EC4E-B921-9EE3DB1AAFC9}"/>
              </a:ext>
            </a:extLst>
          </p:cNvPr>
          <p:cNvSpPr txBox="1"/>
          <p:nvPr/>
        </p:nvSpPr>
        <p:spPr>
          <a:xfrm>
            <a:off x="143838" y="3771053"/>
            <a:ext cx="33596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您宝宝的月龄是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个月，您需要掌握上图中的必备技能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可以参加：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美吉姆欢动课：学阶三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美吉姆艺术课：学阶一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美吉姆音乐课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5576E81-DA7B-F445-B2A7-A311D2E4983F}"/>
              </a:ext>
            </a:extLst>
          </p:cNvPr>
          <p:cNvSpPr/>
          <p:nvPr/>
        </p:nvSpPr>
        <p:spPr>
          <a:xfrm>
            <a:off x="1586131" y="3750008"/>
            <a:ext cx="549449" cy="297413"/>
          </a:xfrm>
          <a:prstGeom prst="roundRect">
            <a:avLst/>
          </a:prstGeom>
          <a:solidFill>
            <a:srgbClr val="CF59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22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1D87EC66-8B74-C74A-8897-0878A8F48396}"/>
              </a:ext>
            </a:extLst>
          </p:cNvPr>
          <p:cNvSpPr/>
          <p:nvPr/>
        </p:nvSpPr>
        <p:spPr>
          <a:xfrm>
            <a:off x="249257" y="5292400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社交能力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A6D6AA0-1D03-C54A-B13E-BE07EB03B318}"/>
              </a:ext>
            </a:extLst>
          </p:cNvPr>
          <p:cNvSpPr txBox="1"/>
          <p:nvPr/>
        </p:nvSpPr>
        <p:spPr>
          <a:xfrm>
            <a:off x="1118524" y="5289731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依恋关系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自我意识及好奇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5C571E7-6DCB-F541-B1D7-309126455DD8}"/>
              </a:ext>
            </a:extLst>
          </p:cNvPr>
          <p:cNvSpPr txBox="1"/>
          <p:nvPr/>
        </p:nvSpPr>
        <p:spPr>
          <a:xfrm>
            <a:off x="2149575" y="5289731"/>
            <a:ext cx="104227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适应力及勇气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模仿及参与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1AE5701-F50E-4042-9AE1-AD3612BD642D}"/>
              </a:ext>
            </a:extLst>
          </p:cNvPr>
          <p:cNvSpPr/>
          <p:nvPr/>
        </p:nvSpPr>
        <p:spPr>
          <a:xfrm>
            <a:off x="246798" y="5856971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平衡能力及行走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7FF33F1-76C1-1E4B-8EFA-5B8C417F3CF6}"/>
              </a:ext>
            </a:extLst>
          </p:cNvPr>
          <p:cNvSpPr txBox="1"/>
          <p:nvPr/>
        </p:nvSpPr>
        <p:spPr>
          <a:xfrm>
            <a:off x="1116065" y="5854302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力量及稳定性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肢体协调性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265480D-F251-5242-AB77-874BAC5B1E70}"/>
              </a:ext>
            </a:extLst>
          </p:cNvPr>
          <p:cNvSpPr txBox="1"/>
          <p:nvPr/>
        </p:nvSpPr>
        <p:spPr>
          <a:xfrm>
            <a:off x="2147116" y="5854302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前庭平衡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空间认知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7A19C1E2-3955-3944-BDB4-F8FE7006C138}"/>
              </a:ext>
            </a:extLst>
          </p:cNvPr>
          <p:cNvSpPr/>
          <p:nvPr/>
        </p:nvSpPr>
        <p:spPr>
          <a:xfrm>
            <a:off x="246798" y="6444266"/>
            <a:ext cx="869267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短词表达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4831FC9-B765-6248-861C-04AA02B692BF}"/>
              </a:ext>
            </a:extLst>
          </p:cNvPr>
          <p:cNvSpPr txBox="1"/>
          <p:nvPr/>
        </p:nvSpPr>
        <p:spPr>
          <a:xfrm>
            <a:off x="1116065" y="6441597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语言吸收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物体理解及命名能力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0D0DD2-5991-0F40-BE24-92F180E2443B}"/>
              </a:ext>
            </a:extLst>
          </p:cNvPr>
          <p:cNvSpPr txBox="1"/>
          <p:nvPr/>
        </p:nvSpPr>
        <p:spPr>
          <a:xfrm>
            <a:off x="2472437" y="6441597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简单理解指令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记忆力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6D1F642-56CA-BF4B-B177-38F72292C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39" y="996305"/>
            <a:ext cx="2973828" cy="268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80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F5C3D9-CEE1-4141-B7E7-0C7CEFAAC9CF}"/>
              </a:ext>
            </a:extLst>
          </p:cNvPr>
          <p:cNvSpPr txBox="1"/>
          <p:nvPr/>
        </p:nvSpPr>
        <p:spPr>
          <a:xfrm>
            <a:off x="523982" y="359595"/>
            <a:ext cx="2443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阶段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23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个月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-2.5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岁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2016. 4.8-2018.9.8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2C4FF-524F-EC4E-B921-9EE3DB1AAFC9}"/>
              </a:ext>
            </a:extLst>
          </p:cNvPr>
          <p:cNvSpPr txBox="1"/>
          <p:nvPr/>
        </p:nvSpPr>
        <p:spPr>
          <a:xfrm>
            <a:off x="143838" y="3771053"/>
            <a:ext cx="33596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您宝宝的月龄是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个月，您需要掌握上图中的必备技能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可以参加：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美吉姆欢动课：学阶四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美吉姆艺术课：学阶一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美吉姆音乐课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5576E81-DA7B-F445-B2A7-A311D2E4983F}"/>
              </a:ext>
            </a:extLst>
          </p:cNvPr>
          <p:cNvSpPr/>
          <p:nvPr/>
        </p:nvSpPr>
        <p:spPr>
          <a:xfrm>
            <a:off x="1586131" y="3750008"/>
            <a:ext cx="549449" cy="297413"/>
          </a:xfrm>
          <a:prstGeom prst="roundRect">
            <a:avLst/>
          </a:prstGeom>
          <a:solidFill>
            <a:srgbClr val="CF59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30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1D87EC66-8B74-C74A-8897-0878A8F48396}"/>
              </a:ext>
            </a:extLst>
          </p:cNvPr>
          <p:cNvSpPr/>
          <p:nvPr/>
        </p:nvSpPr>
        <p:spPr>
          <a:xfrm>
            <a:off x="249257" y="5158717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纪律及听从指令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A6D6AA0-1D03-C54A-B13E-BE07EB03B318}"/>
              </a:ext>
            </a:extLst>
          </p:cNvPr>
          <p:cNvSpPr txBox="1"/>
          <p:nvPr/>
        </p:nvSpPr>
        <p:spPr>
          <a:xfrm>
            <a:off x="1118524" y="5156048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指令理解能力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因果关系认知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5C571E7-6DCB-F541-B1D7-309126455DD8}"/>
              </a:ext>
            </a:extLst>
          </p:cNvPr>
          <p:cNvSpPr txBox="1"/>
          <p:nvPr/>
        </p:nvSpPr>
        <p:spPr>
          <a:xfrm>
            <a:off x="2149575" y="5156048"/>
            <a:ext cx="60785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注意力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1AE5701-F50E-4042-9AE1-AD3612BD642D}"/>
              </a:ext>
            </a:extLst>
          </p:cNvPr>
          <p:cNvSpPr/>
          <p:nvPr/>
        </p:nvSpPr>
        <p:spPr>
          <a:xfrm>
            <a:off x="246798" y="5723288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社交及自信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7FF33F1-76C1-1E4B-8EFA-5B8C417F3CF6}"/>
              </a:ext>
            </a:extLst>
          </p:cNvPr>
          <p:cNvSpPr txBox="1"/>
          <p:nvPr/>
        </p:nvSpPr>
        <p:spPr>
          <a:xfrm>
            <a:off x="1116065" y="5720619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依恋关系及互动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分享及秩序感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265480D-F251-5242-AB77-874BAC5B1E70}"/>
              </a:ext>
            </a:extLst>
          </p:cNvPr>
          <p:cNvSpPr txBox="1"/>
          <p:nvPr/>
        </p:nvSpPr>
        <p:spPr>
          <a:xfrm>
            <a:off x="2147116" y="5720619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问题解决能力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自我认知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7A19C1E2-3955-3944-BDB4-F8FE7006C138}"/>
              </a:ext>
            </a:extLst>
          </p:cNvPr>
          <p:cNvSpPr/>
          <p:nvPr/>
        </p:nvSpPr>
        <p:spPr>
          <a:xfrm>
            <a:off x="246798" y="6310583"/>
            <a:ext cx="869267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协调性及跑跳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4831FC9-B765-6248-861C-04AA02B692BF}"/>
              </a:ext>
            </a:extLst>
          </p:cNvPr>
          <p:cNvSpPr txBox="1"/>
          <p:nvPr/>
        </p:nvSpPr>
        <p:spPr>
          <a:xfrm>
            <a:off x="1116065" y="6307914"/>
            <a:ext cx="14366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肢体力量</a:t>
            </a:r>
            <a:r>
              <a:rPr kumimoji="1"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动作技能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肢体认知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0D0DD2-5991-0F40-BE24-92F180E2443B}"/>
              </a:ext>
            </a:extLst>
          </p:cNvPr>
          <p:cNvSpPr txBox="1"/>
          <p:nvPr/>
        </p:nvSpPr>
        <p:spPr>
          <a:xfrm>
            <a:off x="2472437" y="6307914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灵活性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双边协调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215C11F-C24C-F242-8428-30EFCB5C3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900" y="980527"/>
            <a:ext cx="2906650" cy="2621895"/>
          </a:xfrm>
          <a:prstGeom prst="rect">
            <a:avLst/>
          </a:prstGeom>
        </p:spPr>
      </p:pic>
      <p:sp>
        <p:nvSpPr>
          <p:cNvPr id="17" name="圆角矩形 16">
            <a:extLst>
              <a:ext uri="{FF2B5EF4-FFF2-40B4-BE49-F238E27FC236}">
                <a16:creationId xmlns:a16="http://schemas.microsoft.com/office/drawing/2014/main" id="{26A1AD92-EBB0-B54E-89EE-EECE14B566B6}"/>
              </a:ext>
            </a:extLst>
          </p:cNvPr>
          <p:cNvSpPr/>
          <p:nvPr/>
        </p:nvSpPr>
        <p:spPr>
          <a:xfrm>
            <a:off x="246798" y="6793184"/>
            <a:ext cx="869267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语言及沟通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E5E6075-2C51-244F-A458-A598FC038EB8}"/>
              </a:ext>
            </a:extLst>
          </p:cNvPr>
          <p:cNvSpPr txBox="1"/>
          <p:nvPr/>
        </p:nvSpPr>
        <p:spPr>
          <a:xfrm>
            <a:off x="1116065" y="6790515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聆听能力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自我表达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A8EDFA-6624-D749-8A05-374A59A06838}"/>
              </a:ext>
            </a:extLst>
          </p:cNvPr>
          <p:cNvSpPr txBox="1"/>
          <p:nvPr/>
        </p:nvSpPr>
        <p:spPr>
          <a:xfrm>
            <a:off x="2472437" y="6790515"/>
            <a:ext cx="8899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象征性思维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想象力</a:t>
            </a:r>
          </a:p>
        </p:txBody>
      </p:sp>
    </p:spTree>
    <p:extLst>
      <p:ext uri="{BB962C8B-B14F-4D97-AF65-F5344CB8AC3E}">
        <p14:creationId xmlns:p14="http://schemas.microsoft.com/office/powerpoint/2010/main" val="4736185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F5C3D9-CEE1-4141-B7E7-0C7CEFAAC9CF}"/>
              </a:ext>
            </a:extLst>
          </p:cNvPr>
          <p:cNvSpPr txBox="1"/>
          <p:nvPr/>
        </p:nvSpPr>
        <p:spPr>
          <a:xfrm>
            <a:off x="523982" y="359595"/>
            <a:ext cx="2268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阶段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岁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-3.5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岁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2015. 4.8-2018.9.8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2C4FF-524F-EC4E-B921-9EE3DB1AAFC9}"/>
              </a:ext>
            </a:extLst>
          </p:cNvPr>
          <p:cNvSpPr txBox="1"/>
          <p:nvPr/>
        </p:nvSpPr>
        <p:spPr>
          <a:xfrm>
            <a:off x="143838" y="3771053"/>
            <a:ext cx="33596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您宝宝的月龄是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个月，您需要掌握上图中的必备技能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可以参加：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  欢动课：学阶五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  艺术课：学阶二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  音乐课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5576E81-DA7B-F445-B2A7-A311D2E4983F}"/>
              </a:ext>
            </a:extLst>
          </p:cNvPr>
          <p:cNvSpPr/>
          <p:nvPr/>
        </p:nvSpPr>
        <p:spPr>
          <a:xfrm>
            <a:off x="1586131" y="3750008"/>
            <a:ext cx="549449" cy="297413"/>
          </a:xfrm>
          <a:prstGeom prst="roundRect">
            <a:avLst/>
          </a:prstGeom>
          <a:solidFill>
            <a:srgbClr val="CF59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42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1D87EC66-8B74-C74A-8897-0878A8F48396}"/>
              </a:ext>
            </a:extLst>
          </p:cNvPr>
          <p:cNvSpPr/>
          <p:nvPr/>
        </p:nvSpPr>
        <p:spPr>
          <a:xfrm>
            <a:off x="249257" y="5158717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自律及独立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A6D6AA0-1D03-C54A-B13E-BE07EB03B318}"/>
              </a:ext>
            </a:extLst>
          </p:cNvPr>
          <p:cNvSpPr txBox="1"/>
          <p:nvPr/>
        </p:nvSpPr>
        <p:spPr>
          <a:xfrm>
            <a:off x="1118524" y="5156048"/>
            <a:ext cx="60785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5C571E7-6DCB-F541-B1D7-309126455DD8}"/>
              </a:ext>
            </a:extLst>
          </p:cNvPr>
          <p:cNvSpPr txBox="1"/>
          <p:nvPr/>
        </p:nvSpPr>
        <p:spPr>
          <a:xfrm>
            <a:off x="2149575" y="5156048"/>
            <a:ext cx="11544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r>
              <a:rPr kumimoji="1"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1AE5701-F50E-4042-9AE1-AD3612BD642D}"/>
              </a:ext>
            </a:extLst>
          </p:cNvPr>
          <p:cNvSpPr/>
          <p:nvPr/>
        </p:nvSpPr>
        <p:spPr>
          <a:xfrm>
            <a:off x="246798" y="5723288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社交及自信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7FF33F1-76C1-1E4B-8EFA-5B8C417F3CF6}"/>
              </a:ext>
            </a:extLst>
          </p:cNvPr>
          <p:cNvSpPr txBox="1"/>
          <p:nvPr/>
        </p:nvSpPr>
        <p:spPr>
          <a:xfrm>
            <a:off x="1116065" y="5720619"/>
            <a:ext cx="8899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友好及共情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参与及合作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265480D-F251-5242-AB77-874BAC5B1E70}"/>
              </a:ext>
            </a:extLst>
          </p:cNvPr>
          <p:cNvSpPr txBox="1"/>
          <p:nvPr/>
        </p:nvSpPr>
        <p:spPr>
          <a:xfrm>
            <a:off x="2147116" y="5720619"/>
            <a:ext cx="120257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自我及公众表达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问题解决能力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7A19C1E2-3955-3944-BDB4-F8FE7006C138}"/>
              </a:ext>
            </a:extLst>
          </p:cNvPr>
          <p:cNvSpPr/>
          <p:nvPr/>
        </p:nvSpPr>
        <p:spPr>
          <a:xfrm>
            <a:off x="246798" y="6310583"/>
            <a:ext cx="98610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平衡能力</a:t>
            </a:r>
            <a:endParaRPr kumimoji="1"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协调性及敏捷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4831FC9-B765-6248-861C-04AA02B692BF}"/>
              </a:ext>
            </a:extLst>
          </p:cNvPr>
          <p:cNvSpPr txBox="1"/>
          <p:nvPr/>
        </p:nvSpPr>
        <p:spPr>
          <a:xfrm>
            <a:off x="1116065" y="6307914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力量及动作技能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多感官协调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0D0DD2-5991-0F40-BE24-92F180E2443B}"/>
              </a:ext>
            </a:extLst>
          </p:cNvPr>
          <p:cNvSpPr txBox="1"/>
          <p:nvPr/>
        </p:nvSpPr>
        <p:spPr>
          <a:xfrm>
            <a:off x="2472437" y="6307914"/>
            <a:ext cx="13131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肢体控制及稳定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时间感及预判能力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26A1AD92-EBB0-B54E-89EE-EECE14B566B6}"/>
              </a:ext>
            </a:extLst>
          </p:cNvPr>
          <p:cNvSpPr/>
          <p:nvPr/>
        </p:nvSpPr>
        <p:spPr>
          <a:xfrm>
            <a:off x="246798" y="6793184"/>
            <a:ext cx="869267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学前准备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E5E6075-2C51-244F-A458-A598FC038EB8}"/>
              </a:ext>
            </a:extLst>
          </p:cNvPr>
          <p:cNvSpPr txBox="1"/>
          <p:nvPr/>
        </p:nvSpPr>
        <p:spPr>
          <a:xfrm>
            <a:off x="1116065" y="6790515"/>
            <a:ext cx="14366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基础体适能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自我管理</a:t>
            </a:r>
            <a:r>
              <a:rPr kumimoji="1" lang="en-US" altLang="zh-CN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情绪调节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A8EDFA-6624-D749-8A05-374A59A06838}"/>
              </a:ext>
            </a:extLst>
          </p:cNvPr>
          <p:cNvSpPr txBox="1"/>
          <p:nvPr/>
        </p:nvSpPr>
        <p:spPr>
          <a:xfrm>
            <a:off x="2472437" y="6790515"/>
            <a:ext cx="91403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勇气及沟通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逻辑思维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25A27BD-AB15-9F4F-8F23-6AED9AA47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90" y="981031"/>
            <a:ext cx="3034294" cy="265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982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F5C3D9-CEE1-4141-B7E7-0C7CEFAAC9CF}"/>
              </a:ext>
            </a:extLst>
          </p:cNvPr>
          <p:cNvSpPr txBox="1"/>
          <p:nvPr/>
        </p:nvSpPr>
        <p:spPr>
          <a:xfrm>
            <a:off x="523982" y="359595"/>
            <a:ext cx="2268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阶段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岁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-4.5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岁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2014. 4.8-2018.9.8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2C4FF-524F-EC4E-B921-9EE3DB1AAFC9}"/>
              </a:ext>
            </a:extLst>
          </p:cNvPr>
          <p:cNvSpPr txBox="1"/>
          <p:nvPr/>
        </p:nvSpPr>
        <p:spPr>
          <a:xfrm>
            <a:off x="143838" y="3771053"/>
            <a:ext cx="33596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您宝宝的月龄是</a:t>
            </a:r>
            <a:r>
              <a:rPr kumimoji="1" lang="en-US" altLang="zh-CN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个月，您需要掌握上图中的必备技能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可以参加：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  欢动课：学阶六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  艺术课：学阶二</a:t>
            </a:r>
            <a:endParaRPr kumimoji="1" lang="en-US" altLang="zh-CN" sz="1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  音乐课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5576E81-DA7B-F445-B2A7-A311D2E4983F}"/>
              </a:ext>
            </a:extLst>
          </p:cNvPr>
          <p:cNvSpPr/>
          <p:nvPr/>
        </p:nvSpPr>
        <p:spPr>
          <a:xfrm>
            <a:off x="1586131" y="3750008"/>
            <a:ext cx="549449" cy="297413"/>
          </a:xfrm>
          <a:prstGeom prst="roundRect">
            <a:avLst/>
          </a:prstGeom>
          <a:solidFill>
            <a:srgbClr val="CF59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54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1D87EC66-8B74-C74A-8897-0878A8F48396}"/>
              </a:ext>
            </a:extLst>
          </p:cNvPr>
          <p:cNvSpPr/>
          <p:nvPr/>
        </p:nvSpPr>
        <p:spPr>
          <a:xfrm>
            <a:off x="249257" y="5158717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领导力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A6D6AA0-1D03-C54A-B13E-BE07EB03B318}"/>
              </a:ext>
            </a:extLst>
          </p:cNvPr>
          <p:cNvSpPr txBox="1"/>
          <p:nvPr/>
        </p:nvSpPr>
        <p:spPr>
          <a:xfrm>
            <a:off x="1118524" y="5156048"/>
            <a:ext cx="8899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沟通及协调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责任感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5C571E7-6DCB-F541-B1D7-309126455DD8}"/>
              </a:ext>
            </a:extLst>
          </p:cNvPr>
          <p:cNvSpPr txBox="1"/>
          <p:nvPr/>
        </p:nvSpPr>
        <p:spPr>
          <a:xfrm>
            <a:off x="2149575" y="5156048"/>
            <a:ext cx="8899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创造力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尝试及勇气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1AE5701-F50E-4042-9AE1-AD3612BD642D}"/>
              </a:ext>
            </a:extLst>
          </p:cNvPr>
          <p:cNvSpPr/>
          <p:nvPr/>
        </p:nvSpPr>
        <p:spPr>
          <a:xfrm>
            <a:off x="246798" y="5569178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自律及独立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7FF33F1-76C1-1E4B-8EFA-5B8C417F3CF6}"/>
              </a:ext>
            </a:extLst>
          </p:cNvPr>
          <p:cNvSpPr txBox="1"/>
          <p:nvPr/>
        </p:nvSpPr>
        <p:spPr>
          <a:xfrm>
            <a:off x="1116065" y="5566509"/>
            <a:ext cx="13131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冲动抑制及专注力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决策力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265480D-F251-5242-AB77-874BAC5B1E70}"/>
              </a:ext>
            </a:extLst>
          </p:cNvPr>
          <p:cNvSpPr txBox="1"/>
          <p:nvPr/>
        </p:nvSpPr>
        <p:spPr>
          <a:xfrm>
            <a:off x="2429245" y="5556456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规则认知及遵循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自立及自我调节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7A19C1E2-3955-3944-BDB4-F8FE7006C138}"/>
              </a:ext>
            </a:extLst>
          </p:cNvPr>
          <p:cNvSpPr/>
          <p:nvPr/>
        </p:nvSpPr>
        <p:spPr>
          <a:xfrm>
            <a:off x="246798" y="5961264"/>
            <a:ext cx="98610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基础运动技能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4831FC9-B765-6248-861C-04AA02B692BF}"/>
              </a:ext>
            </a:extLst>
          </p:cNvPr>
          <p:cNvSpPr txBox="1"/>
          <p:nvPr/>
        </p:nvSpPr>
        <p:spPr>
          <a:xfrm>
            <a:off x="1116065" y="5958595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跑跳技能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攀爬技能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0D0DD2-5991-0F40-BE24-92F180E2443B}"/>
              </a:ext>
            </a:extLst>
          </p:cNvPr>
          <p:cNvSpPr txBox="1"/>
          <p:nvPr/>
        </p:nvSpPr>
        <p:spPr>
          <a:xfrm>
            <a:off x="2472437" y="5958595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投掷技能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翻滚技能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26A1AD92-EBB0-B54E-89EE-EECE14B566B6}"/>
              </a:ext>
            </a:extLst>
          </p:cNvPr>
          <p:cNvSpPr/>
          <p:nvPr/>
        </p:nvSpPr>
        <p:spPr>
          <a:xfrm>
            <a:off x="246798" y="6361672"/>
            <a:ext cx="869267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团队协作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E5E6075-2C51-244F-A458-A598FC038EB8}"/>
              </a:ext>
            </a:extLst>
          </p:cNvPr>
          <p:cNvSpPr txBox="1"/>
          <p:nvPr/>
        </p:nvSpPr>
        <p:spPr>
          <a:xfrm>
            <a:off x="1116065" y="6359003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团队意识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团队认可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A8EDFA-6624-D749-8A05-374A59A06838}"/>
              </a:ext>
            </a:extLst>
          </p:cNvPr>
          <p:cNvSpPr txBox="1"/>
          <p:nvPr/>
        </p:nvSpPr>
        <p:spPr>
          <a:xfrm>
            <a:off x="2472437" y="6359003"/>
            <a:ext cx="8899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自主能力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支持与协作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C248CC6-77C9-3B4C-BC3A-9559974F2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923" y="1005527"/>
            <a:ext cx="2928135" cy="2629455"/>
          </a:xfrm>
          <a:prstGeom prst="rect">
            <a:avLst/>
          </a:prstGeom>
        </p:spPr>
      </p:pic>
      <p:sp>
        <p:nvSpPr>
          <p:cNvPr id="20" name="圆角矩形 19">
            <a:extLst>
              <a:ext uri="{FF2B5EF4-FFF2-40B4-BE49-F238E27FC236}">
                <a16:creationId xmlns:a16="http://schemas.microsoft.com/office/drawing/2014/main" id="{4163102C-F6DE-7C4E-8875-C89871066932}"/>
              </a:ext>
            </a:extLst>
          </p:cNvPr>
          <p:cNvSpPr/>
          <p:nvPr/>
        </p:nvSpPr>
        <p:spPr>
          <a:xfrm>
            <a:off x="246798" y="6823223"/>
            <a:ext cx="869267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社交及自信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081024C-10FA-C24E-9FDF-4F135BC037F0}"/>
              </a:ext>
            </a:extLst>
          </p:cNvPr>
          <p:cNvSpPr txBox="1"/>
          <p:nvPr/>
        </p:nvSpPr>
        <p:spPr>
          <a:xfrm>
            <a:off x="1116065" y="6820554"/>
            <a:ext cx="8899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参与及沟通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友爱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4543442-44ED-CD43-BAAF-E77D5946F992}"/>
              </a:ext>
            </a:extLst>
          </p:cNvPr>
          <p:cNvSpPr txBox="1"/>
          <p:nvPr/>
        </p:nvSpPr>
        <p:spPr>
          <a:xfrm>
            <a:off x="2472437" y="6820554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情感表达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冲突解决</a:t>
            </a:r>
          </a:p>
        </p:txBody>
      </p:sp>
    </p:spTree>
    <p:extLst>
      <p:ext uri="{BB962C8B-B14F-4D97-AF65-F5344CB8AC3E}">
        <p14:creationId xmlns:p14="http://schemas.microsoft.com/office/powerpoint/2010/main" val="3365922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F5C3D9-CEE1-4141-B7E7-0C7CEFAAC9CF}"/>
              </a:ext>
            </a:extLst>
          </p:cNvPr>
          <p:cNvSpPr txBox="1"/>
          <p:nvPr/>
        </p:nvSpPr>
        <p:spPr>
          <a:xfrm>
            <a:off x="523982" y="359595"/>
            <a:ext cx="2268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阶段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岁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-6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岁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2012. 9.8-2018.9.8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DF2C4FF-524F-EC4E-B921-9EE3DB1AAFC9}"/>
              </a:ext>
            </a:extLst>
          </p:cNvPr>
          <p:cNvSpPr txBox="1"/>
          <p:nvPr/>
        </p:nvSpPr>
        <p:spPr>
          <a:xfrm>
            <a:off x="120400" y="3636636"/>
            <a:ext cx="3359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您宝宝的月龄是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个月，您需要掌握上图中的必备技能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可以参加：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  欢动课：学阶七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  艺术课：学阶二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  音乐课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5576E81-DA7B-F445-B2A7-A311D2E4983F}"/>
              </a:ext>
            </a:extLst>
          </p:cNvPr>
          <p:cNvSpPr/>
          <p:nvPr/>
        </p:nvSpPr>
        <p:spPr>
          <a:xfrm>
            <a:off x="1562693" y="3615591"/>
            <a:ext cx="549449" cy="297413"/>
          </a:xfrm>
          <a:prstGeom prst="roundRect">
            <a:avLst/>
          </a:prstGeom>
          <a:solidFill>
            <a:srgbClr val="CF595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72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1D87EC66-8B74-C74A-8897-0878A8F48396}"/>
              </a:ext>
            </a:extLst>
          </p:cNvPr>
          <p:cNvSpPr/>
          <p:nvPr/>
        </p:nvSpPr>
        <p:spPr>
          <a:xfrm>
            <a:off x="211824" y="4839634"/>
            <a:ext cx="879382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领导力及运动员精神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A6D6AA0-1D03-C54A-B13E-BE07EB03B318}"/>
              </a:ext>
            </a:extLst>
          </p:cNvPr>
          <p:cNvSpPr txBox="1"/>
          <p:nvPr/>
        </p:nvSpPr>
        <p:spPr>
          <a:xfrm>
            <a:off x="1081091" y="4836965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公平公正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努力坚持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5C571E7-6DCB-F541-B1D7-309126455DD8}"/>
              </a:ext>
            </a:extLst>
          </p:cNvPr>
          <p:cNvSpPr txBox="1"/>
          <p:nvPr/>
        </p:nvSpPr>
        <p:spPr>
          <a:xfrm>
            <a:off x="2112142" y="4836965"/>
            <a:ext cx="8899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策略及决策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创造及创新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C1AE5701-F50E-4042-9AE1-AD3612BD642D}"/>
              </a:ext>
            </a:extLst>
          </p:cNvPr>
          <p:cNvSpPr/>
          <p:nvPr/>
        </p:nvSpPr>
        <p:spPr>
          <a:xfrm>
            <a:off x="209365" y="5250095"/>
            <a:ext cx="80898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社交及自信</a:t>
            </a:r>
            <a:endParaRPr kumimoji="1"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7FF33F1-76C1-1E4B-8EFA-5B8C417F3CF6}"/>
              </a:ext>
            </a:extLst>
          </p:cNvPr>
          <p:cNvSpPr txBox="1"/>
          <p:nvPr/>
        </p:nvSpPr>
        <p:spPr>
          <a:xfrm>
            <a:off x="1078632" y="5247426"/>
            <a:ext cx="60785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成就感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权威感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265480D-F251-5242-AB77-874BAC5B1E70}"/>
              </a:ext>
            </a:extLst>
          </p:cNvPr>
          <p:cNvSpPr txBox="1"/>
          <p:nvPr/>
        </p:nvSpPr>
        <p:spPr>
          <a:xfrm>
            <a:off x="2391812" y="5237373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尊重友好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冲突解决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7A19C1E2-3955-3944-BDB4-F8FE7006C138}"/>
              </a:ext>
            </a:extLst>
          </p:cNvPr>
          <p:cNvSpPr/>
          <p:nvPr/>
        </p:nvSpPr>
        <p:spPr>
          <a:xfrm>
            <a:off x="209365" y="5642181"/>
            <a:ext cx="98610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高级体操技能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4831FC9-B765-6248-861C-04AA02B692BF}"/>
              </a:ext>
            </a:extLst>
          </p:cNvPr>
          <p:cNvSpPr txBox="1"/>
          <p:nvPr/>
        </p:nvSpPr>
        <p:spPr>
          <a:xfrm>
            <a:off x="1078632" y="5639512"/>
            <a:ext cx="13131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高级翻滚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柔韧性及肢体认知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0D0DD2-5991-0F40-BE24-92F180E2443B}"/>
              </a:ext>
            </a:extLst>
          </p:cNvPr>
          <p:cNvSpPr txBox="1"/>
          <p:nvPr/>
        </p:nvSpPr>
        <p:spPr>
          <a:xfrm>
            <a:off x="2435004" y="5639512"/>
            <a:ext cx="60785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协调性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灵活性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26A1AD92-EBB0-B54E-89EE-EECE14B566B6}"/>
              </a:ext>
            </a:extLst>
          </p:cNvPr>
          <p:cNvSpPr/>
          <p:nvPr/>
        </p:nvSpPr>
        <p:spPr>
          <a:xfrm>
            <a:off x="209365" y="6042589"/>
            <a:ext cx="986101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高级运动技能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E5E6075-2C51-244F-A458-A598FC038EB8}"/>
              </a:ext>
            </a:extLst>
          </p:cNvPr>
          <p:cNvSpPr txBox="1"/>
          <p:nvPr/>
        </p:nvSpPr>
        <p:spPr>
          <a:xfrm>
            <a:off x="1078632" y="6039920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肢体及运动知识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运动技巧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A8EDFA-6624-D749-8A05-374A59A06838}"/>
              </a:ext>
            </a:extLst>
          </p:cNvPr>
          <p:cNvSpPr txBox="1"/>
          <p:nvPr/>
        </p:nvSpPr>
        <p:spPr>
          <a:xfrm>
            <a:off x="2435004" y="6039920"/>
            <a:ext cx="11721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时间感及策略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高级感官及协调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4163102C-F6DE-7C4E-8875-C89871066932}"/>
              </a:ext>
            </a:extLst>
          </p:cNvPr>
          <p:cNvSpPr/>
          <p:nvPr/>
        </p:nvSpPr>
        <p:spPr>
          <a:xfrm>
            <a:off x="209365" y="6411674"/>
            <a:ext cx="869267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体适能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081024C-10FA-C24E-9FDF-4F135BC037F0}"/>
              </a:ext>
            </a:extLst>
          </p:cNvPr>
          <p:cNvSpPr txBox="1"/>
          <p:nvPr/>
        </p:nvSpPr>
        <p:spPr>
          <a:xfrm>
            <a:off x="1078632" y="6409005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力量及柔韧性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速度及反应力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4543442-44ED-CD43-BAAF-E77D5946F992}"/>
              </a:ext>
            </a:extLst>
          </p:cNvPr>
          <p:cNvSpPr txBox="1"/>
          <p:nvPr/>
        </p:nvSpPr>
        <p:spPr>
          <a:xfrm>
            <a:off x="2435004" y="6409005"/>
            <a:ext cx="10310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爆发力及耐力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心肺功能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59F1F1-D56F-4A42-B161-D7BAFA222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49" y="969757"/>
            <a:ext cx="2792552" cy="2665618"/>
          </a:xfrm>
          <a:prstGeom prst="rect">
            <a:avLst/>
          </a:prstGeom>
        </p:spPr>
      </p:pic>
      <p:sp>
        <p:nvSpPr>
          <p:cNvPr id="25" name="圆角矩形 24">
            <a:extLst>
              <a:ext uri="{FF2B5EF4-FFF2-40B4-BE49-F238E27FC236}">
                <a16:creationId xmlns:a16="http://schemas.microsoft.com/office/drawing/2014/main" id="{7D42BB54-6E4E-0E4D-89BF-16A574514784}"/>
              </a:ext>
            </a:extLst>
          </p:cNvPr>
          <p:cNvSpPr/>
          <p:nvPr/>
        </p:nvSpPr>
        <p:spPr>
          <a:xfrm>
            <a:off x="221939" y="6832386"/>
            <a:ext cx="869267" cy="29741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团队协作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5B4A965-E909-204C-ACBF-3E3B8C3315BD}"/>
              </a:ext>
            </a:extLst>
          </p:cNvPr>
          <p:cNvSpPr txBox="1"/>
          <p:nvPr/>
        </p:nvSpPr>
        <p:spPr>
          <a:xfrm>
            <a:off x="1091206" y="6829717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奉献精神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责任心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9537BA2-08B1-9346-8C70-9A69B831A15A}"/>
              </a:ext>
            </a:extLst>
          </p:cNvPr>
          <p:cNvSpPr txBox="1"/>
          <p:nvPr/>
        </p:nvSpPr>
        <p:spPr>
          <a:xfrm>
            <a:off x="2447578" y="6829717"/>
            <a:ext cx="8899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归属感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支持及合作</a:t>
            </a:r>
          </a:p>
        </p:txBody>
      </p:sp>
    </p:spTree>
    <p:extLst>
      <p:ext uri="{BB962C8B-B14F-4D97-AF65-F5344CB8AC3E}">
        <p14:creationId xmlns:p14="http://schemas.microsoft.com/office/powerpoint/2010/main" val="3996689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8D88B6B-8343-584E-AF3D-CE8CEE34E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00450" cy="7199313"/>
          </a:xfrm>
          <a:prstGeom prst="rect">
            <a:avLst/>
          </a:prstGeom>
        </p:spPr>
      </p:pic>
      <p:sp>
        <p:nvSpPr>
          <p:cNvPr id="11" name="圆角矩形标注 10">
            <a:extLst>
              <a:ext uri="{FF2B5EF4-FFF2-40B4-BE49-F238E27FC236}">
                <a16:creationId xmlns:a16="http://schemas.microsoft.com/office/drawing/2014/main" id="{DA15036F-4B0B-3D46-8DB5-75375F9968FA}"/>
              </a:ext>
            </a:extLst>
          </p:cNvPr>
          <p:cNvSpPr/>
          <p:nvPr/>
        </p:nvSpPr>
        <p:spPr>
          <a:xfrm>
            <a:off x="1800225" y="1954146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开始了解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0A4130A-2560-734F-B45B-75248DD73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9089" y="1881549"/>
            <a:ext cx="498336" cy="43700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E93D57C-CBD8-1F4D-80B9-EAAE170BAD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65" y="1062170"/>
            <a:ext cx="407107" cy="381663"/>
          </a:xfrm>
          <a:prstGeom prst="rect">
            <a:avLst/>
          </a:prstGeom>
        </p:spPr>
      </p:pic>
      <p:sp>
        <p:nvSpPr>
          <p:cNvPr id="15" name="圆角矩形标注 14">
            <a:extLst>
              <a:ext uri="{FF2B5EF4-FFF2-40B4-BE49-F238E27FC236}">
                <a16:creationId xmlns:a16="http://schemas.microsoft.com/office/drawing/2014/main" id="{802ECF44-3FF8-E244-B802-7363F1F89756}"/>
              </a:ext>
            </a:extLst>
          </p:cNvPr>
          <p:cNvSpPr/>
          <p:nvPr/>
        </p:nvSpPr>
        <p:spPr>
          <a:xfrm>
            <a:off x="616181" y="1062170"/>
            <a:ext cx="2198463" cy="660612"/>
          </a:xfrm>
          <a:prstGeom prst="wedgeRoundRectCallout">
            <a:avLst>
              <a:gd name="adj1" fmla="val -56323"/>
              <a:gd name="adj2" fmla="val -1805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讲座开始之前，要不要了解下我们宝宝这个阶段的成长技能呢？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ACB5EEF-9AF2-5B40-BD43-7D58EDA99B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34" y="2506003"/>
            <a:ext cx="407107" cy="381663"/>
          </a:xfrm>
          <a:prstGeom prst="rect">
            <a:avLst/>
          </a:prstGeom>
        </p:spPr>
      </p:pic>
      <p:sp>
        <p:nvSpPr>
          <p:cNvPr id="17" name="圆角矩形标注 16">
            <a:extLst>
              <a:ext uri="{FF2B5EF4-FFF2-40B4-BE49-F238E27FC236}">
                <a16:creationId xmlns:a16="http://schemas.microsoft.com/office/drawing/2014/main" id="{1250AB3E-426E-9641-A7C8-49DDC906613F}"/>
              </a:ext>
            </a:extLst>
          </p:cNvPr>
          <p:cNvSpPr/>
          <p:nvPr/>
        </p:nvSpPr>
        <p:spPr>
          <a:xfrm>
            <a:off x="616181" y="2506003"/>
            <a:ext cx="2539484" cy="908125"/>
          </a:xfrm>
          <a:prstGeom prst="wedgeRoundRectCallout">
            <a:avLst>
              <a:gd name="adj1" fmla="val -55340"/>
              <a:gd name="adj2" fmla="val -1882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4B01440-4425-994A-AF64-0D49E6D464A3}"/>
              </a:ext>
            </a:extLst>
          </p:cNvPr>
          <p:cNvSpPr txBox="1"/>
          <p:nvPr/>
        </p:nvSpPr>
        <p:spPr>
          <a:xfrm>
            <a:off x="1214588" y="2595669"/>
            <a:ext cx="201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美吉姆长成金字塔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8779ABC3-19EF-8B4C-9058-5589D3FA1D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175" y="2639764"/>
            <a:ext cx="516668" cy="49580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8DB7BCC0-F054-0847-BFB9-64F27ACE8C0C}"/>
              </a:ext>
            </a:extLst>
          </p:cNvPr>
          <p:cNvSpPr txBox="1"/>
          <p:nvPr/>
        </p:nvSpPr>
        <p:spPr>
          <a:xfrm>
            <a:off x="1231421" y="2859350"/>
            <a:ext cx="18361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快来看看宝宝成长过程的必备技能吧</a:t>
            </a:r>
          </a:p>
        </p:txBody>
      </p:sp>
    </p:spTree>
    <p:extLst>
      <p:ext uri="{BB962C8B-B14F-4D97-AF65-F5344CB8AC3E}">
        <p14:creationId xmlns:p14="http://schemas.microsoft.com/office/powerpoint/2010/main" val="2253745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81DC941-8857-7C4A-AA54-5A208B205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00450" cy="719931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42A8BAD6-A156-FB40-84D2-F6459999A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3" y="959908"/>
            <a:ext cx="407107" cy="381663"/>
          </a:xfrm>
          <a:prstGeom prst="rect">
            <a:avLst/>
          </a:prstGeom>
        </p:spPr>
      </p:pic>
      <p:sp>
        <p:nvSpPr>
          <p:cNvPr id="20" name="圆角矩形标注 19">
            <a:extLst>
              <a:ext uri="{FF2B5EF4-FFF2-40B4-BE49-F238E27FC236}">
                <a16:creationId xmlns:a16="http://schemas.microsoft.com/office/drawing/2014/main" id="{23ED2891-FA9B-B74B-B5A0-7F1A57B34687}"/>
              </a:ext>
            </a:extLst>
          </p:cNvPr>
          <p:cNvSpPr/>
          <p:nvPr/>
        </p:nvSpPr>
        <p:spPr>
          <a:xfrm>
            <a:off x="645850" y="959908"/>
            <a:ext cx="2539484" cy="1228317"/>
          </a:xfrm>
          <a:prstGeom prst="wedgeRoundRectCallout">
            <a:avLst>
              <a:gd name="adj1" fmla="val -55840"/>
              <a:gd name="adj2" fmla="val -28486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美吉姆成长金字塔是美吉姆为</a:t>
            </a:r>
            <a:r>
              <a:rPr kumimoji="1" lang="en-US" altLang="zh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0-6</a:t>
            </a:r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岁儿童家庭量身打造的成长解决方案，是一套针对</a:t>
            </a:r>
            <a:r>
              <a:rPr kumimoji="1" lang="en-US" altLang="zh-CN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0-6</a:t>
            </a:r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岁小朋友的互动技能及发育追踪识别体系。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DB625F-8637-B342-A620-5DD21A54C367}"/>
              </a:ext>
            </a:extLst>
          </p:cNvPr>
          <p:cNvSpPr txBox="1"/>
          <p:nvPr/>
        </p:nvSpPr>
        <p:spPr>
          <a:xfrm>
            <a:off x="-6521" y="-1"/>
            <a:ext cx="3586956" cy="7199313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59622A4-0620-3A4E-A9D4-059315367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74066"/>
            <a:ext cx="3600450" cy="483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167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07F76C3-F99C-094A-A78E-92C8D35AB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5688"/>
            <a:ext cx="3600450" cy="20161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EA1522-396A-9E41-BC29-2AC02C1AC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00450" cy="13656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5B6BAA1-7B62-5949-A1D1-67CF5BB64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91295"/>
            <a:ext cx="3600450" cy="131081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DD3B4E4-946F-C749-9645-02F5A95E17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493567"/>
            <a:ext cx="3600450" cy="2705746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826542E2-A674-244B-A86B-7105CBB7003D}"/>
              </a:ext>
            </a:extLst>
          </p:cNvPr>
          <p:cNvSpPr/>
          <p:nvPr/>
        </p:nvSpPr>
        <p:spPr>
          <a:xfrm>
            <a:off x="147375" y="4645426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自律及独立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8B71C9E-B093-944F-9337-11E5B67A251A}"/>
              </a:ext>
            </a:extLst>
          </p:cNvPr>
          <p:cNvSpPr txBox="1"/>
          <p:nvPr/>
        </p:nvSpPr>
        <p:spPr>
          <a:xfrm>
            <a:off x="1498600" y="4582383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284FA6F-E903-D745-98BB-0BDAA06F8168}"/>
              </a:ext>
            </a:extLst>
          </p:cNvPr>
          <p:cNvSpPr txBox="1"/>
          <p:nvPr/>
        </p:nvSpPr>
        <p:spPr>
          <a:xfrm>
            <a:off x="2529950" y="4582383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18E11D8B-D420-0649-AD49-024DE0B39DBF}"/>
              </a:ext>
            </a:extLst>
          </p:cNvPr>
          <p:cNvSpPr/>
          <p:nvPr/>
        </p:nvSpPr>
        <p:spPr>
          <a:xfrm>
            <a:off x="147375" y="5186538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社交及自信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D21B3A8-D224-8F46-BEEB-0BB4799C2B26}"/>
              </a:ext>
            </a:extLst>
          </p:cNvPr>
          <p:cNvSpPr txBox="1"/>
          <p:nvPr/>
        </p:nvSpPr>
        <p:spPr>
          <a:xfrm>
            <a:off x="1498600" y="5123495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DD1FDD7-E31F-514A-B0C3-61010F8C92D9}"/>
              </a:ext>
            </a:extLst>
          </p:cNvPr>
          <p:cNvSpPr txBox="1"/>
          <p:nvPr/>
        </p:nvSpPr>
        <p:spPr>
          <a:xfrm>
            <a:off x="2529950" y="5123495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3DC7F93C-F46C-4142-AD4F-D23C19F2CC8B}"/>
              </a:ext>
            </a:extLst>
          </p:cNvPr>
          <p:cNvSpPr/>
          <p:nvPr/>
        </p:nvSpPr>
        <p:spPr>
          <a:xfrm>
            <a:off x="147375" y="5736715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学前准备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3703E96-7AF8-F343-A2D3-622929917326}"/>
              </a:ext>
            </a:extLst>
          </p:cNvPr>
          <p:cNvSpPr txBox="1"/>
          <p:nvPr/>
        </p:nvSpPr>
        <p:spPr>
          <a:xfrm>
            <a:off x="1498600" y="5673672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CF63305-DFE7-BB48-BE57-704C19307B26}"/>
              </a:ext>
            </a:extLst>
          </p:cNvPr>
          <p:cNvSpPr txBox="1"/>
          <p:nvPr/>
        </p:nvSpPr>
        <p:spPr>
          <a:xfrm>
            <a:off x="2529950" y="5673672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872A5750-541F-CB4F-9FAE-A9514753215C}"/>
              </a:ext>
            </a:extLst>
          </p:cNvPr>
          <p:cNvSpPr/>
          <p:nvPr/>
        </p:nvSpPr>
        <p:spPr>
          <a:xfrm>
            <a:off x="147375" y="6282241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平衡、协调、敏捷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B5992D3-3DF9-DD40-8388-3D0D27746DF2}"/>
              </a:ext>
            </a:extLst>
          </p:cNvPr>
          <p:cNvSpPr txBox="1"/>
          <p:nvPr/>
        </p:nvSpPr>
        <p:spPr>
          <a:xfrm>
            <a:off x="1498600" y="6219198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4060069-D40F-5F4E-8B50-FBD60C03C83C}"/>
              </a:ext>
            </a:extLst>
          </p:cNvPr>
          <p:cNvSpPr txBox="1"/>
          <p:nvPr/>
        </p:nvSpPr>
        <p:spPr>
          <a:xfrm>
            <a:off x="2529950" y="6219198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0688B14-A24F-E345-B66B-781A363611DC}"/>
              </a:ext>
            </a:extLst>
          </p:cNvPr>
          <p:cNvSpPr txBox="1"/>
          <p:nvPr/>
        </p:nvSpPr>
        <p:spPr>
          <a:xfrm>
            <a:off x="390604" y="6749335"/>
            <a:ext cx="1107996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了解更多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0BEE16B-1F6D-6F46-8072-04F0A59AD2C8}"/>
              </a:ext>
            </a:extLst>
          </p:cNvPr>
          <p:cNvSpPr txBox="1"/>
          <p:nvPr/>
        </p:nvSpPr>
        <p:spPr>
          <a:xfrm>
            <a:off x="2076529" y="6749335"/>
            <a:ext cx="103497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下一步</a:t>
            </a:r>
          </a:p>
        </p:txBody>
      </p:sp>
    </p:spTree>
    <p:extLst>
      <p:ext uri="{BB962C8B-B14F-4D97-AF65-F5344CB8AC3E}">
        <p14:creationId xmlns:p14="http://schemas.microsoft.com/office/powerpoint/2010/main" val="3624091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07F76C3-F99C-094A-A78E-92C8D35AB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5688"/>
            <a:ext cx="3600450" cy="20161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EA1522-396A-9E41-BC29-2AC02C1ACE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00450" cy="13656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5B6BAA1-7B62-5949-A1D1-67CF5BB64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191295"/>
            <a:ext cx="3600450" cy="131081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DD3B4E4-946F-C749-9645-02F5A95E17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493567"/>
            <a:ext cx="3600450" cy="2705746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826542E2-A674-244B-A86B-7105CBB7003D}"/>
              </a:ext>
            </a:extLst>
          </p:cNvPr>
          <p:cNvSpPr/>
          <p:nvPr/>
        </p:nvSpPr>
        <p:spPr>
          <a:xfrm>
            <a:off x="147375" y="4645426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自律及独立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8B71C9E-B093-944F-9337-11E5B67A251A}"/>
              </a:ext>
            </a:extLst>
          </p:cNvPr>
          <p:cNvSpPr txBox="1"/>
          <p:nvPr/>
        </p:nvSpPr>
        <p:spPr>
          <a:xfrm>
            <a:off x="1498600" y="4582383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284FA6F-E903-D745-98BB-0BDAA06F8168}"/>
              </a:ext>
            </a:extLst>
          </p:cNvPr>
          <p:cNvSpPr txBox="1"/>
          <p:nvPr/>
        </p:nvSpPr>
        <p:spPr>
          <a:xfrm>
            <a:off x="2529950" y="4582383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18E11D8B-D420-0649-AD49-024DE0B39DBF}"/>
              </a:ext>
            </a:extLst>
          </p:cNvPr>
          <p:cNvSpPr/>
          <p:nvPr/>
        </p:nvSpPr>
        <p:spPr>
          <a:xfrm>
            <a:off x="147375" y="5186538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社交及自信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D21B3A8-D224-8F46-BEEB-0BB4799C2B26}"/>
              </a:ext>
            </a:extLst>
          </p:cNvPr>
          <p:cNvSpPr txBox="1"/>
          <p:nvPr/>
        </p:nvSpPr>
        <p:spPr>
          <a:xfrm>
            <a:off x="1498600" y="5123495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DD1FDD7-E31F-514A-B0C3-61010F8C92D9}"/>
              </a:ext>
            </a:extLst>
          </p:cNvPr>
          <p:cNvSpPr txBox="1"/>
          <p:nvPr/>
        </p:nvSpPr>
        <p:spPr>
          <a:xfrm>
            <a:off x="2529950" y="5123495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3DC7F93C-F46C-4142-AD4F-D23C19F2CC8B}"/>
              </a:ext>
            </a:extLst>
          </p:cNvPr>
          <p:cNvSpPr/>
          <p:nvPr/>
        </p:nvSpPr>
        <p:spPr>
          <a:xfrm>
            <a:off x="147375" y="5736715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学前准备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3703E96-7AF8-F343-A2D3-622929917326}"/>
              </a:ext>
            </a:extLst>
          </p:cNvPr>
          <p:cNvSpPr txBox="1"/>
          <p:nvPr/>
        </p:nvSpPr>
        <p:spPr>
          <a:xfrm>
            <a:off x="1498600" y="5673672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CF63305-DFE7-BB48-BE57-704C19307B26}"/>
              </a:ext>
            </a:extLst>
          </p:cNvPr>
          <p:cNvSpPr txBox="1"/>
          <p:nvPr/>
        </p:nvSpPr>
        <p:spPr>
          <a:xfrm>
            <a:off x="2529950" y="5673672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872A5750-541F-CB4F-9FAE-A9514753215C}"/>
              </a:ext>
            </a:extLst>
          </p:cNvPr>
          <p:cNvSpPr/>
          <p:nvPr/>
        </p:nvSpPr>
        <p:spPr>
          <a:xfrm>
            <a:off x="147375" y="6282241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平衡、协调、敏捷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B5992D3-3DF9-DD40-8388-3D0D27746DF2}"/>
              </a:ext>
            </a:extLst>
          </p:cNvPr>
          <p:cNvSpPr txBox="1"/>
          <p:nvPr/>
        </p:nvSpPr>
        <p:spPr>
          <a:xfrm>
            <a:off x="1498600" y="6219198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4060069-D40F-5F4E-8B50-FBD60C03C83C}"/>
              </a:ext>
            </a:extLst>
          </p:cNvPr>
          <p:cNvSpPr txBox="1"/>
          <p:nvPr/>
        </p:nvSpPr>
        <p:spPr>
          <a:xfrm>
            <a:off x="2529950" y="6219198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0688B14-A24F-E345-B66B-781A363611DC}"/>
              </a:ext>
            </a:extLst>
          </p:cNvPr>
          <p:cNvSpPr txBox="1"/>
          <p:nvPr/>
        </p:nvSpPr>
        <p:spPr>
          <a:xfrm>
            <a:off x="390604" y="6749335"/>
            <a:ext cx="1107996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了解更多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0BEE16B-1F6D-6F46-8072-04F0A59AD2C8}"/>
              </a:ext>
            </a:extLst>
          </p:cNvPr>
          <p:cNvSpPr txBox="1"/>
          <p:nvPr/>
        </p:nvSpPr>
        <p:spPr>
          <a:xfrm>
            <a:off x="2076529" y="6749335"/>
            <a:ext cx="103497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下一步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270964A-59D4-DA4B-89C1-D10261366024}"/>
              </a:ext>
            </a:extLst>
          </p:cNvPr>
          <p:cNvSpPr txBox="1"/>
          <p:nvPr/>
        </p:nvSpPr>
        <p:spPr>
          <a:xfrm>
            <a:off x="0" y="14598"/>
            <a:ext cx="3600450" cy="7184715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AA3521-40EA-3B4A-B0D2-408CA5939D5B}"/>
              </a:ext>
            </a:extLst>
          </p:cNvPr>
          <p:cNvSpPr txBox="1"/>
          <p:nvPr/>
        </p:nvSpPr>
        <p:spPr>
          <a:xfrm>
            <a:off x="315981" y="928430"/>
            <a:ext cx="2997062" cy="12326451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美吉姆成长金字塔是美吉姆为</a:t>
            </a:r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0-6</a:t>
            </a:r>
            <a:r>
              <a:rPr kumimoji="1"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岁儿童家庭量身打造的成长解决方案，是一套针对</a:t>
            </a:r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0-6</a:t>
            </a:r>
            <a:r>
              <a:rPr kumimoji="1"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岁小朋友的互动技能及发育追踪识别体系。</a:t>
            </a:r>
            <a:endParaRPr kumimoji="1" lang="en-US" altLang="zh-CN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宝宝成长，不能再用身体健康这个单一的指标去衡量，对于宝宝综合素质的培养才是合格家长的目标。通过成长金字塔，家长可以对宝宝不同年龄段能力的成长进行直观的观察和追踪宝宝，并及时给到宝宝更多鼓励和帮助。成长金字塔将儿童每个阶段所要获得的技能分成了不同的</a:t>
            </a:r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－</a:t>
            </a:r>
            <a:r>
              <a:rPr kumimoji="1"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kumimoji="1"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成长技能积木。在这个过程中，培养小朋友朝着自己的目标努力，完成每个技能积木的学习；教师在教学过程中，也会针对每个技能积木给予小朋友因人而异的鼓励和指导，做到因材施教；家长也能够追踪自已孩子每个技能积木的学习情况，给予及时的指导和鼓励，认可小朋友取得的成就，从而帮助孩子更好的成长。</a:t>
            </a:r>
            <a:endParaRPr kumimoji="1" lang="en-US" altLang="zh-CN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成长金字塔以激励的方式，明确每位小朋友的个人目标，完成每个阶段所有技能积木的学习，以获得并掌握该阶段所应具备的各项发育及技能。随着小朋友接受每项挑战并获得成功，他们的自尊心和自信心也随之增长。在完成技能积木的过程中，小朋友学习如何朝着目标而努力，老师也将针对每个小朋友的实际技能水平因材施教，而家长也可以更加准确直观地了解小朋友每个阶段的成长情况，并给予及时的鼓励及帮助。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3" name="乘 22">
            <a:extLst>
              <a:ext uri="{FF2B5EF4-FFF2-40B4-BE49-F238E27FC236}">
                <a16:creationId xmlns:a16="http://schemas.microsoft.com/office/drawing/2014/main" id="{CE2DA275-4BFD-E44A-8F14-02FE9961DEB7}"/>
              </a:ext>
            </a:extLst>
          </p:cNvPr>
          <p:cNvSpPr/>
          <p:nvPr/>
        </p:nvSpPr>
        <p:spPr>
          <a:xfrm>
            <a:off x="3046343" y="600560"/>
            <a:ext cx="533400" cy="4318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7181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07F76C3-F99C-094A-A78E-92C8D35AB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5688"/>
            <a:ext cx="3600450" cy="20161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7EA1522-396A-9E41-BC29-2AC02C1AC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00450" cy="13656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5B6BAA1-7B62-5949-A1D1-67CF5BB64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91295"/>
            <a:ext cx="3600450" cy="131081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DD3B4E4-946F-C749-9645-02F5A95E17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493567"/>
            <a:ext cx="3600450" cy="2705746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826542E2-A674-244B-A86B-7105CBB7003D}"/>
              </a:ext>
            </a:extLst>
          </p:cNvPr>
          <p:cNvSpPr/>
          <p:nvPr/>
        </p:nvSpPr>
        <p:spPr>
          <a:xfrm>
            <a:off x="147375" y="4645426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自律及独立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8B71C9E-B093-944F-9337-11E5B67A251A}"/>
              </a:ext>
            </a:extLst>
          </p:cNvPr>
          <p:cNvSpPr txBox="1"/>
          <p:nvPr/>
        </p:nvSpPr>
        <p:spPr>
          <a:xfrm>
            <a:off x="1498600" y="4582383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284FA6F-E903-D745-98BB-0BDAA06F8168}"/>
              </a:ext>
            </a:extLst>
          </p:cNvPr>
          <p:cNvSpPr txBox="1"/>
          <p:nvPr/>
        </p:nvSpPr>
        <p:spPr>
          <a:xfrm>
            <a:off x="2529950" y="4582383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18E11D8B-D420-0649-AD49-024DE0B39DBF}"/>
              </a:ext>
            </a:extLst>
          </p:cNvPr>
          <p:cNvSpPr/>
          <p:nvPr/>
        </p:nvSpPr>
        <p:spPr>
          <a:xfrm>
            <a:off x="147375" y="5186538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社交及自信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D21B3A8-D224-8F46-BEEB-0BB4799C2B26}"/>
              </a:ext>
            </a:extLst>
          </p:cNvPr>
          <p:cNvSpPr txBox="1"/>
          <p:nvPr/>
        </p:nvSpPr>
        <p:spPr>
          <a:xfrm>
            <a:off x="1498600" y="5123495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DD1FDD7-E31F-514A-B0C3-61010F8C92D9}"/>
              </a:ext>
            </a:extLst>
          </p:cNvPr>
          <p:cNvSpPr txBox="1"/>
          <p:nvPr/>
        </p:nvSpPr>
        <p:spPr>
          <a:xfrm>
            <a:off x="2529950" y="5123495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3DC7F93C-F46C-4142-AD4F-D23C19F2CC8B}"/>
              </a:ext>
            </a:extLst>
          </p:cNvPr>
          <p:cNvSpPr/>
          <p:nvPr/>
        </p:nvSpPr>
        <p:spPr>
          <a:xfrm>
            <a:off x="147375" y="5736715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学前准备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3703E96-7AF8-F343-A2D3-622929917326}"/>
              </a:ext>
            </a:extLst>
          </p:cNvPr>
          <p:cNvSpPr txBox="1"/>
          <p:nvPr/>
        </p:nvSpPr>
        <p:spPr>
          <a:xfrm>
            <a:off x="1498600" y="5673672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CF63305-DFE7-BB48-BE57-704C19307B26}"/>
              </a:ext>
            </a:extLst>
          </p:cNvPr>
          <p:cNvSpPr txBox="1"/>
          <p:nvPr/>
        </p:nvSpPr>
        <p:spPr>
          <a:xfrm>
            <a:off x="2529950" y="5673672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872A5750-541F-CB4F-9FAE-A9514753215C}"/>
              </a:ext>
            </a:extLst>
          </p:cNvPr>
          <p:cNvSpPr/>
          <p:nvPr/>
        </p:nvSpPr>
        <p:spPr>
          <a:xfrm>
            <a:off x="147375" y="6282241"/>
            <a:ext cx="12446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平衡、协调、敏捷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B5992D3-3DF9-DD40-8388-3D0D27746DF2}"/>
              </a:ext>
            </a:extLst>
          </p:cNvPr>
          <p:cNvSpPr txBox="1"/>
          <p:nvPr/>
        </p:nvSpPr>
        <p:spPr>
          <a:xfrm>
            <a:off x="1498600" y="6219198"/>
            <a:ext cx="1070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专注力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秩序感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规则感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4060069-D40F-5F4E-8B50-FBD60C03C83C}"/>
              </a:ext>
            </a:extLst>
          </p:cNvPr>
          <p:cNvSpPr txBox="1"/>
          <p:nvPr/>
        </p:nvSpPr>
        <p:spPr>
          <a:xfrm>
            <a:off x="2529950" y="6219198"/>
            <a:ext cx="1070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自控力</a:t>
            </a:r>
            <a:endParaRPr kumimoji="1" lang="en-US" altLang="zh-CN" sz="11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Wingdings" pitchFamily="2" charset="2"/>
              <a:buChar char="p"/>
            </a:pPr>
            <a:r>
              <a:rPr kumimoji="1" lang="zh-CN" altLang="en-US" sz="11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自立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0688B14-A24F-E345-B66B-781A363611DC}"/>
              </a:ext>
            </a:extLst>
          </p:cNvPr>
          <p:cNvSpPr txBox="1"/>
          <p:nvPr/>
        </p:nvSpPr>
        <p:spPr>
          <a:xfrm>
            <a:off x="390604" y="6749335"/>
            <a:ext cx="1107996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了解更多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0BEE16B-1F6D-6F46-8072-04F0A59AD2C8}"/>
              </a:ext>
            </a:extLst>
          </p:cNvPr>
          <p:cNvSpPr txBox="1"/>
          <p:nvPr/>
        </p:nvSpPr>
        <p:spPr>
          <a:xfrm>
            <a:off x="2076529" y="6749335"/>
            <a:ext cx="103497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下一步</a:t>
            </a:r>
          </a:p>
        </p:txBody>
      </p:sp>
    </p:spTree>
    <p:extLst>
      <p:ext uri="{BB962C8B-B14F-4D97-AF65-F5344CB8AC3E}">
        <p14:creationId xmlns:p14="http://schemas.microsoft.com/office/powerpoint/2010/main" val="1061345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2BCE9CD-10C5-EE46-B5D5-E9918B11D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00450" cy="7199313"/>
          </a:xfrm>
          <a:prstGeom prst="rect">
            <a:avLst/>
          </a:prstGeom>
        </p:spPr>
      </p:pic>
      <p:sp>
        <p:nvSpPr>
          <p:cNvPr id="11" name="圆角矩形标注 10">
            <a:extLst>
              <a:ext uri="{FF2B5EF4-FFF2-40B4-BE49-F238E27FC236}">
                <a16:creationId xmlns:a16="http://schemas.microsoft.com/office/drawing/2014/main" id="{DA15036F-4B0B-3D46-8DB5-75375F9968FA}"/>
              </a:ext>
            </a:extLst>
          </p:cNvPr>
          <p:cNvSpPr/>
          <p:nvPr/>
        </p:nvSpPr>
        <p:spPr>
          <a:xfrm>
            <a:off x="1800225" y="1954146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开始了解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0A4130A-2560-734F-B45B-75248DD73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089" y="1881549"/>
            <a:ext cx="498336" cy="43700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E93D57C-CBD8-1F4D-80B9-EAAE170BAD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65" y="1062170"/>
            <a:ext cx="407107" cy="381663"/>
          </a:xfrm>
          <a:prstGeom prst="rect">
            <a:avLst/>
          </a:prstGeom>
        </p:spPr>
      </p:pic>
      <p:sp>
        <p:nvSpPr>
          <p:cNvPr id="15" name="圆角矩形标注 14">
            <a:extLst>
              <a:ext uri="{FF2B5EF4-FFF2-40B4-BE49-F238E27FC236}">
                <a16:creationId xmlns:a16="http://schemas.microsoft.com/office/drawing/2014/main" id="{802ECF44-3FF8-E244-B802-7363F1F89756}"/>
              </a:ext>
            </a:extLst>
          </p:cNvPr>
          <p:cNvSpPr/>
          <p:nvPr/>
        </p:nvSpPr>
        <p:spPr>
          <a:xfrm>
            <a:off x="616181" y="1062170"/>
            <a:ext cx="2198463" cy="660612"/>
          </a:xfrm>
          <a:prstGeom prst="wedgeRoundRectCallout">
            <a:avLst>
              <a:gd name="adj1" fmla="val -56323"/>
              <a:gd name="adj2" fmla="val -1805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讲座开始之前，要不要了解下我们宝宝这个阶段的成长技能呢？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ACB5EEF-9AF2-5B40-BD43-7D58EDA99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34" y="2506003"/>
            <a:ext cx="407107" cy="381663"/>
          </a:xfrm>
          <a:prstGeom prst="rect">
            <a:avLst/>
          </a:prstGeom>
        </p:spPr>
      </p:pic>
      <p:sp>
        <p:nvSpPr>
          <p:cNvPr id="17" name="圆角矩形标注 16">
            <a:extLst>
              <a:ext uri="{FF2B5EF4-FFF2-40B4-BE49-F238E27FC236}">
                <a16:creationId xmlns:a16="http://schemas.microsoft.com/office/drawing/2014/main" id="{1250AB3E-426E-9641-A7C8-49DDC906613F}"/>
              </a:ext>
            </a:extLst>
          </p:cNvPr>
          <p:cNvSpPr/>
          <p:nvPr/>
        </p:nvSpPr>
        <p:spPr>
          <a:xfrm>
            <a:off x="616181" y="2506003"/>
            <a:ext cx="2539484" cy="908125"/>
          </a:xfrm>
          <a:prstGeom prst="wedgeRoundRectCallout">
            <a:avLst>
              <a:gd name="adj1" fmla="val -55340"/>
              <a:gd name="adj2" fmla="val -1882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4B01440-4425-994A-AF64-0D49E6D464A3}"/>
              </a:ext>
            </a:extLst>
          </p:cNvPr>
          <p:cNvSpPr txBox="1"/>
          <p:nvPr/>
        </p:nvSpPr>
        <p:spPr>
          <a:xfrm>
            <a:off x="1214588" y="2595669"/>
            <a:ext cx="201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美吉姆长成金字塔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8779ABC3-19EF-8B4C-9058-5589D3FA1D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175" y="2639764"/>
            <a:ext cx="516668" cy="49580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8DB7BCC0-F054-0847-BFB9-64F27ACE8C0C}"/>
              </a:ext>
            </a:extLst>
          </p:cNvPr>
          <p:cNvSpPr txBox="1"/>
          <p:nvPr/>
        </p:nvSpPr>
        <p:spPr>
          <a:xfrm>
            <a:off x="1231421" y="2859350"/>
            <a:ext cx="18361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快来看看宝宝成长过程的必备技能吧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49CC3A7-0C03-1740-BE88-E741FB218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65" y="3818714"/>
            <a:ext cx="407107" cy="381663"/>
          </a:xfrm>
          <a:prstGeom prst="rect">
            <a:avLst/>
          </a:prstGeom>
        </p:spPr>
      </p:pic>
      <p:sp>
        <p:nvSpPr>
          <p:cNvPr id="14" name="圆角矩形标注 13">
            <a:extLst>
              <a:ext uri="{FF2B5EF4-FFF2-40B4-BE49-F238E27FC236}">
                <a16:creationId xmlns:a16="http://schemas.microsoft.com/office/drawing/2014/main" id="{006ED8ED-5CD9-3249-BC4B-D8105E93A45B}"/>
              </a:ext>
            </a:extLst>
          </p:cNvPr>
          <p:cNvSpPr/>
          <p:nvPr/>
        </p:nvSpPr>
        <p:spPr>
          <a:xfrm>
            <a:off x="616181" y="3818713"/>
            <a:ext cx="2198463" cy="933243"/>
          </a:xfrm>
          <a:prstGeom prst="wedgeRoundRectCallout">
            <a:avLst>
              <a:gd name="adj1" fmla="val -56323"/>
              <a:gd name="adj2" fmla="val -1805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了解了宝宝现阶段的成长技能，难道您就不好奇美吉姆是通过什么课程实现这些技能的吗？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F18EE4A1-DDD2-694F-8DF9-CE11E4185314}"/>
              </a:ext>
            </a:extLst>
          </p:cNvPr>
          <p:cNvSpPr/>
          <p:nvPr/>
        </p:nvSpPr>
        <p:spPr>
          <a:xfrm>
            <a:off x="1120775" y="6796621"/>
            <a:ext cx="1358900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了解课程</a:t>
            </a:r>
          </a:p>
        </p:txBody>
      </p:sp>
    </p:spTree>
    <p:extLst>
      <p:ext uri="{BB962C8B-B14F-4D97-AF65-F5344CB8AC3E}">
        <p14:creationId xmlns:p14="http://schemas.microsoft.com/office/powerpoint/2010/main" val="1003774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00B99E4-CC36-CD4D-B829-DC501347F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00450" cy="7199313"/>
          </a:xfrm>
          <a:prstGeom prst="rect">
            <a:avLst/>
          </a:prstGeom>
        </p:spPr>
      </p:pic>
      <p:sp>
        <p:nvSpPr>
          <p:cNvPr id="11" name="圆角矩形标注 10">
            <a:extLst>
              <a:ext uri="{FF2B5EF4-FFF2-40B4-BE49-F238E27FC236}">
                <a16:creationId xmlns:a16="http://schemas.microsoft.com/office/drawing/2014/main" id="{DA15036F-4B0B-3D46-8DB5-75375F9968FA}"/>
              </a:ext>
            </a:extLst>
          </p:cNvPr>
          <p:cNvSpPr/>
          <p:nvPr/>
        </p:nvSpPr>
        <p:spPr>
          <a:xfrm>
            <a:off x="1800225" y="1954146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开始了解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0A4130A-2560-734F-B45B-75248DD73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089" y="1881549"/>
            <a:ext cx="498336" cy="43700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E93D57C-CBD8-1F4D-80B9-EAAE170BAD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65" y="1062170"/>
            <a:ext cx="407107" cy="381663"/>
          </a:xfrm>
          <a:prstGeom prst="rect">
            <a:avLst/>
          </a:prstGeom>
        </p:spPr>
      </p:pic>
      <p:sp>
        <p:nvSpPr>
          <p:cNvPr id="15" name="圆角矩形标注 14">
            <a:extLst>
              <a:ext uri="{FF2B5EF4-FFF2-40B4-BE49-F238E27FC236}">
                <a16:creationId xmlns:a16="http://schemas.microsoft.com/office/drawing/2014/main" id="{802ECF44-3FF8-E244-B802-7363F1F89756}"/>
              </a:ext>
            </a:extLst>
          </p:cNvPr>
          <p:cNvSpPr/>
          <p:nvPr/>
        </p:nvSpPr>
        <p:spPr>
          <a:xfrm>
            <a:off x="616181" y="1062170"/>
            <a:ext cx="2198463" cy="660612"/>
          </a:xfrm>
          <a:prstGeom prst="wedgeRoundRectCallout">
            <a:avLst>
              <a:gd name="adj1" fmla="val -56323"/>
              <a:gd name="adj2" fmla="val -1805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讲座开始之前，要不要了解下我们宝宝这个阶段的成长技能呢？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ACB5EEF-9AF2-5B40-BD43-7D58EDA99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34" y="2506003"/>
            <a:ext cx="407107" cy="381663"/>
          </a:xfrm>
          <a:prstGeom prst="rect">
            <a:avLst/>
          </a:prstGeom>
        </p:spPr>
      </p:pic>
      <p:sp>
        <p:nvSpPr>
          <p:cNvPr id="17" name="圆角矩形标注 16">
            <a:extLst>
              <a:ext uri="{FF2B5EF4-FFF2-40B4-BE49-F238E27FC236}">
                <a16:creationId xmlns:a16="http://schemas.microsoft.com/office/drawing/2014/main" id="{1250AB3E-426E-9641-A7C8-49DDC906613F}"/>
              </a:ext>
            </a:extLst>
          </p:cNvPr>
          <p:cNvSpPr/>
          <p:nvPr/>
        </p:nvSpPr>
        <p:spPr>
          <a:xfrm>
            <a:off x="616181" y="2506003"/>
            <a:ext cx="2539484" cy="908125"/>
          </a:xfrm>
          <a:prstGeom prst="wedgeRoundRectCallout">
            <a:avLst>
              <a:gd name="adj1" fmla="val -55340"/>
              <a:gd name="adj2" fmla="val -18829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 sz="11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4B01440-4425-994A-AF64-0D49E6D464A3}"/>
              </a:ext>
            </a:extLst>
          </p:cNvPr>
          <p:cNvSpPr txBox="1"/>
          <p:nvPr/>
        </p:nvSpPr>
        <p:spPr>
          <a:xfrm>
            <a:off x="1214588" y="2595669"/>
            <a:ext cx="20123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美吉姆长成金字塔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8779ABC3-19EF-8B4C-9058-5589D3FA1D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175" y="2639764"/>
            <a:ext cx="516668" cy="49580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8DB7BCC0-F054-0847-BFB9-64F27ACE8C0C}"/>
              </a:ext>
            </a:extLst>
          </p:cNvPr>
          <p:cNvSpPr txBox="1"/>
          <p:nvPr/>
        </p:nvSpPr>
        <p:spPr>
          <a:xfrm>
            <a:off x="1231421" y="2859350"/>
            <a:ext cx="18361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快来看看宝宝成长过程的必备技能吧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49CC3A7-0C03-1740-BE88-E741FB218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65" y="3818714"/>
            <a:ext cx="407107" cy="381663"/>
          </a:xfrm>
          <a:prstGeom prst="rect">
            <a:avLst/>
          </a:prstGeom>
        </p:spPr>
      </p:pic>
      <p:sp>
        <p:nvSpPr>
          <p:cNvPr id="14" name="圆角矩形标注 13">
            <a:extLst>
              <a:ext uri="{FF2B5EF4-FFF2-40B4-BE49-F238E27FC236}">
                <a16:creationId xmlns:a16="http://schemas.microsoft.com/office/drawing/2014/main" id="{006ED8ED-5CD9-3249-BC4B-D8105E93A45B}"/>
              </a:ext>
            </a:extLst>
          </p:cNvPr>
          <p:cNvSpPr/>
          <p:nvPr/>
        </p:nvSpPr>
        <p:spPr>
          <a:xfrm>
            <a:off x="616181" y="3818713"/>
            <a:ext cx="2198463" cy="933243"/>
          </a:xfrm>
          <a:prstGeom prst="wedgeRoundRectCallout">
            <a:avLst>
              <a:gd name="adj1" fmla="val -56323"/>
              <a:gd name="adj2" fmla="val -1805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了解了宝宝现阶段的成长技能，难道您就不好奇美吉姆是通过什么课程实现这些技能的吗？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F18EE4A1-DDD2-694F-8DF9-CE11E4185314}"/>
              </a:ext>
            </a:extLst>
          </p:cNvPr>
          <p:cNvSpPr/>
          <p:nvPr/>
        </p:nvSpPr>
        <p:spPr>
          <a:xfrm>
            <a:off x="1120775" y="6796621"/>
            <a:ext cx="1358900" cy="279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了解课程</a:t>
            </a:r>
          </a:p>
        </p:txBody>
      </p:sp>
      <p:sp>
        <p:nvSpPr>
          <p:cNvPr id="22" name="圆角矩形标注 21">
            <a:extLst>
              <a:ext uri="{FF2B5EF4-FFF2-40B4-BE49-F238E27FC236}">
                <a16:creationId xmlns:a16="http://schemas.microsoft.com/office/drawing/2014/main" id="{CFD4FD0F-80CD-5A42-97F5-24C2F581B0DB}"/>
              </a:ext>
            </a:extLst>
          </p:cNvPr>
          <p:cNvSpPr/>
          <p:nvPr/>
        </p:nvSpPr>
        <p:spPr>
          <a:xfrm>
            <a:off x="1800225" y="5022050"/>
            <a:ext cx="1155839" cy="291808"/>
          </a:xfrm>
          <a:prstGeom prst="wedgeRoundRectCallout">
            <a:avLst>
              <a:gd name="adj1" fmla="val 60571"/>
              <a:gd name="adj2" fmla="val -20929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了解课程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62847E2-6C18-BC45-910C-77D0F85A1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089" y="4949453"/>
            <a:ext cx="498336" cy="43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24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3321</TotalTime>
  <Words>1806</Words>
  <Application>Microsoft Macintosh PowerPoint</Application>
  <PresentationFormat>自定义</PresentationFormat>
  <Paragraphs>394</Paragraphs>
  <Slides>26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等线</vt:lpstr>
      <vt:lpstr>等线 Light</vt:lpstr>
      <vt:lpstr>Microsoft YaHei</vt:lpstr>
      <vt:lpstr>Arial</vt:lpstr>
      <vt:lpstr>Calibri</vt:lpstr>
      <vt:lpstr>Calibri Light</vt:lpstr>
      <vt:lpstr>Helvetica Neue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小乙 燕</dc:creator>
  <cp:lastModifiedBy>小乙 燕</cp:lastModifiedBy>
  <cp:revision>46</cp:revision>
  <cp:lastPrinted>2018-08-31T07:27:29Z</cp:lastPrinted>
  <dcterms:created xsi:type="dcterms:W3CDTF">2018-08-28T12:48:28Z</dcterms:created>
  <dcterms:modified xsi:type="dcterms:W3CDTF">2018-08-31T16:03:21Z</dcterms:modified>
</cp:coreProperties>
</file>

<file path=docProps/thumbnail.jpeg>
</file>